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61" r:id="rId4"/>
    <p:sldId id="259" r:id="rId5"/>
    <p:sldId id="260" r:id="rId6"/>
    <p:sldId id="262" r:id="rId7"/>
    <p:sldId id="263" r:id="rId8"/>
    <p:sldId id="264" r:id="rId9"/>
    <p:sldId id="265" r:id="rId10"/>
    <p:sldId id="266" r:id="rId11"/>
    <p:sldId id="268" r:id="rId12"/>
    <p:sldId id="272" r:id="rId13"/>
    <p:sldId id="269" r:id="rId14"/>
    <p:sldId id="270" r:id="rId15"/>
    <p:sldId id="271" r:id="rId16"/>
    <p:sldId id="273" r:id="rId17"/>
    <p:sldId id="267"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l-PL" smtClean="0"/>
              <a:t>Kliknij, aby edytować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AD18CB1B-D5B0-439F-81EC-59B66CA5B90C}" type="datetimeFigureOut">
              <a:rPr lang="pl-PL" smtClean="0"/>
              <a:t>2019-09-11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C999807-ADA6-4E4D-80A3-78CE87535EA7}"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AD18CB1B-D5B0-439F-81EC-59B66CA5B90C}" type="datetimeFigureOut">
              <a:rPr lang="pl-PL" smtClean="0"/>
              <a:t>2019-09-11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C999807-ADA6-4E4D-80A3-78CE87535EA7}"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D18CB1B-D5B0-439F-81EC-59B66CA5B90C}" type="datetimeFigureOut">
              <a:rPr lang="pl-PL" smtClean="0"/>
              <a:t>2019-09-11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C999807-ADA6-4E4D-80A3-78CE87535EA7}" type="slidenum">
              <a:rPr lang="pl-PL" smtClean="0"/>
              <a:t>‹#›</a:t>
            </a:fld>
            <a:endParaRPr lang="pl-P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AD18CB1B-D5B0-439F-81EC-59B66CA5B90C}" type="datetimeFigureOut">
              <a:rPr lang="pl-PL" smtClean="0"/>
              <a:t>2019-09-11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C999807-ADA6-4E4D-80A3-78CE87535EA7}" type="slidenum">
              <a:rPr lang="pl-PL" smtClean="0"/>
              <a:t>‹#›</a:t>
            </a:fld>
            <a:endParaRPr lang="pl-PL"/>
          </a:p>
        </p:txBody>
      </p:sp>
      <p:sp>
        <p:nvSpPr>
          <p:cNvPr id="7" name="Title 6"/>
          <p:cNvSpPr>
            <a:spLocks noGrp="1"/>
          </p:cNvSpPr>
          <p:nvPr>
            <p:ph type="title"/>
          </p:nvPr>
        </p:nvSpPr>
        <p:spPr/>
        <p:txBody>
          <a:bodyPr/>
          <a:lstStyle/>
          <a:p>
            <a:r>
              <a:rPr lang="pl-PL" smtClean="0"/>
              <a:t>Kliknij, aby edytować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D18CB1B-D5B0-439F-81EC-59B66CA5B90C}" type="datetimeFigureOut">
              <a:rPr lang="pl-PL" smtClean="0"/>
              <a:t>2019-09-11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C999807-ADA6-4E4D-80A3-78CE87535EA7}"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AD18CB1B-D5B0-439F-81EC-59B66CA5B90C}" type="datetimeFigureOut">
              <a:rPr lang="pl-PL" smtClean="0"/>
              <a:t>2019-09-11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C999807-ADA6-4E4D-80A3-78CE87535EA7}" type="slidenum">
              <a:rPr lang="pl-PL" smtClean="0"/>
              <a:t>‹#›</a:t>
            </a:fld>
            <a:endParaRPr lang="pl-PL"/>
          </a:p>
        </p:txBody>
      </p:sp>
      <p:sp>
        <p:nvSpPr>
          <p:cNvPr id="9" name="Content Placeholder 8"/>
          <p:cNvSpPr>
            <a:spLocks noGrp="1"/>
          </p:cNvSpPr>
          <p:nvPr>
            <p:ph sz="quarter" idx="13"/>
          </p:nvPr>
        </p:nvSpPr>
        <p:spPr>
          <a:xfrm>
            <a:off x="676655"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AD18CB1B-D5B0-439F-81EC-59B66CA5B90C}" type="datetimeFigureOut">
              <a:rPr lang="pl-PL" smtClean="0"/>
              <a:t>2019-09-11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C999807-ADA6-4E4D-80A3-78CE87535EA7}"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AD18CB1B-D5B0-439F-81EC-59B66CA5B90C}" type="datetimeFigureOut">
              <a:rPr lang="pl-PL" smtClean="0"/>
              <a:t>2019-09-11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C999807-ADA6-4E4D-80A3-78CE87535EA7}"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D18CB1B-D5B0-439F-81EC-59B66CA5B90C}" type="datetimeFigureOut">
              <a:rPr lang="pl-PL" smtClean="0"/>
              <a:t>2019-09-11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C999807-ADA6-4E4D-80A3-78CE87535EA7}"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D18CB1B-D5B0-439F-81EC-59B66CA5B90C}" type="datetimeFigureOut">
              <a:rPr lang="pl-PL" smtClean="0"/>
              <a:t>2019-09-11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C999807-ADA6-4E4D-80A3-78CE87535EA7}" type="slidenum">
              <a:rPr lang="pl-PL" smtClean="0"/>
              <a:t>‹#›</a:t>
            </a:fld>
            <a:endParaRPr lang="pl-P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l-PL" smtClean="0"/>
              <a:t>Kliknij, aby edytować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l-PL" smtClean="0"/>
              <a:t>Kliknij, aby edytować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D18CB1B-D5B0-439F-81EC-59B66CA5B90C}" type="datetimeFigureOut">
              <a:rPr lang="pl-PL" smtClean="0"/>
              <a:t>2019-09-11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C999807-ADA6-4E4D-80A3-78CE87535EA7}" type="slidenum">
              <a:rPr lang="pl-PL" smtClean="0"/>
              <a:t>‹#›</a:t>
            </a:fld>
            <a:endParaRPr lang="pl-P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D18CB1B-D5B0-439F-81EC-59B66CA5B90C}" type="datetimeFigureOut">
              <a:rPr lang="pl-PL" smtClean="0"/>
              <a:t>2019-09-11</a:t>
            </a:fld>
            <a:endParaRPr lang="pl-P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pl-P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C999807-ADA6-4E4D-80A3-78CE87535EA7}" type="slidenum">
              <a:rPr lang="pl-PL" smtClean="0"/>
              <a:t>‹#›</a:t>
            </a:fld>
            <a:endParaRPr lang="pl-P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en-GB" dirty="0" smtClean="0"/>
              <a:t>professional privilege</a:t>
            </a:r>
            <a:endParaRPr lang="en-GB" dirty="0"/>
          </a:p>
        </p:txBody>
      </p:sp>
      <p:sp>
        <p:nvSpPr>
          <p:cNvPr id="3" name="Podtytuł 2"/>
          <p:cNvSpPr>
            <a:spLocks noGrp="1"/>
          </p:cNvSpPr>
          <p:nvPr>
            <p:ph type="subTitle" idx="1"/>
          </p:nvPr>
        </p:nvSpPr>
        <p:spPr/>
        <p:txBody>
          <a:bodyPr>
            <a:normAutofit lnSpcReduction="10000"/>
          </a:bodyPr>
          <a:lstStyle/>
          <a:p>
            <a:r>
              <a:rPr lang="en-GB" dirty="0" smtClean="0"/>
              <a:t>outline of Polish regulations and developments</a:t>
            </a:r>
          </a:p>
          <a:p>
            <a:endParaRPr lang="en-GB" dirty="0" smtClean="0"/>
          </a:p>
          <a:p>
            <a:r>
              <a:rPr lang="en-GB" dirty="0" smtClean="0"/>
              <a:t>Piotr Wieczorkiewicz</a:t>
            </a:r>
          </a:p>
          <a:p>
            <a:r>
              <a:rPr lang="en-GB" dirty="0" smtClean="0"/>
              <a:t>attorney at law</a:t>
            </a:r>
            <a:endParaRPr lang="en-GB" dirty="0"/>
          </a:p>
        </p:txBody>
      </p:sp>
    </p:spTree>
    <p:extLst>
      <p:ext uri="{BB962C8B-B14F-4D97-AF65-F5344CB8AC3E}">
        <p14:creationId xmlns:p14="http://schemas.microsoft.com/office/powerpoint/2010/main" val="3647124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72067" y="2924943"/>
            <a:ext cx="7408333" cy="3024337"/>
          </a:xfrm>
        </p:spPr>
        <p:txBody>
          <a:bodyPr>
            <a:normAutofit fontScale="92500" lnSpcReduction="10000"/>
          </a:bodyPr>
          <a:lstStyle/>
          <a:p>
            <a:pPr marL="0" indent="0" algn="just">
              <a:buNone/>
            </a:pPr>
            <a:r>
              <a:rPr lang="en-GB" dirty="0" smtClean="0">
                <a:solidFill>
                  <a:schemeClr val="tx1"/>
                </a:solidFill>
              </a:rPr>
              <a:t>attorney </a:t>
            </a:r>
            <a:r>
              <a:rPr lang="en-GB" b="1" dirty="0" smtClean="0">
                <a:solidFill>
                  <a:schemeClr val="tx1"/>
                </a:solidFill>
              </a:rPr>
              <a:t>may refuse to answer any question</a:t>
            </a:r>
            <a:r>
              <a:rPr lang="en-GB" dirty="0" smtClean="0">
                <a:solidFill>
                  <a:schemeClr val="tx1"/>
                </a:solidFill>
              </a:rPr>
              <a:t>, if the testimony would result in breach of material professional secrecy</a:t>
            </a:r>
          </a:p>
          <a:p>
            <a:pPr marL="0" indent="0" algn="just">
              <a:buNone/>
            </a:pPr>
            <a:endParaRPr lang="en-GB" dirty="0" smtClean="0">
              <a:solidFill>
                <a:schemeClr val="tx1"/>
              </a:solidFill>
            </a:endParaRPr>
          </a:p>
          <a:p>
            <a:pPr marL="0" indent="0" algn="just">
              <a:buNone/>
            </a:pPr>
            <a:r>
              <a:rPr lang="en-GB" b="1" dirty="0" smtClean="0">
                <a:solidFill>
                  <a:schemeClr val="tx1"/>
                </a:solidFill>
              </a:rPr>
              <a:t>no exceptions or waiver possibilities</a:t>
            </a:r>
          </a:p>
          <a:p>
            <a:pPr marL="0" indent="0" algn="just">
              <a:buNone/>
            </a:pPr>
            <a:endParaRPr lang="en-GB" dirty="0" smtClean="0">
              <a:solidFill>
                <a:schemeClr val="tx1"/>
              </a:solidFill>
            </a:endParaRPr>
          </a:p>
          <a:p>
            <a:pPr marL="0" indent="0" algn="just">
              <a:buNone/>
            </a:pPr>
            <a:r>
              <a:rPr lang="en-GB" b="1" dirty="0" smtClean="0">
                <a:solidFill>
                  <a:schemeClr val="tx1"/>
                </a:solidFill>
              </a:rPr>
              <a:t>no provisions </a:t>
            </a:r>
            <a:r>
              <a:rPr lang="en-GB" dirty="0" smtClean="0">
                <a:solidFill>
                  <a:schemeClr val="tx1"/>
                </a:solidFill>
              </a:rPr>
              <a:t>however regarding documentation, transmissions or </a:t>
            </a:r>
            <a:r>
              <a:rPr lang="en-GB" b="1" dirty="0" smtClean="0">
                <a:solidFill>
                  <a:schemeClr val="tx1"/>
                </a:solidFill>
              </a:rPr>
              <a:t>regulating illegal or unacceptable evidence</a:t>
            </a:r>
            <a:endParaRPr lang="en-GB" b="1" dirty="0">
              <a:solidFill>
                <a:schemeClr val="tx1"/>
              </a:solidFill>
            </a:endParaRPr>
          </a:p>
        </p:txBody>
      </p:sp>
      <p:sp>
        <p:nvSpPr>
          <p:cNvPr id="3" name="Tytuł 2"/>
          <p:cNvSpPr>
            <a:spLocks noGrp="1"/>
          </p:cNvSpPr>
          <p:nvPr>
            <p:ph type="title"/>
          </p:nvPr>
        </p:nvSpPr>
        <p:spPr/>
        <p:txBody>
          <a:bodyPr/>
          <a:lstStyle/>
          <a:p>
            <a:r>
              <a:rPr lang="en-GB" dirty="0" smtClean="0"/>
              <a:t>civil proceedings</a:t>
            </a:r>
            <a:endParaRPr lang="en-GB" dirty="0"/>
          </a:p>
        </p:txBody>
      </p:sp>
    </p:spTree>
    <p:extLst>
      <p:ext uri="{BB962C8B-B14F-4D97-AF65-F5344CB8AC3E}">
        <p14:creationId xmlns:p14="http://schemas.microsoft.com/office/powerpoint/2010/main" val="30725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72067" y="2132856"/>
            <a:ext cx="7408333" cy="3993307"/>
          </a:xfrm>
        </p:spPr>
        <p:txBody>
          <a:bodyPr>
            <a:normAutofit fontScale="92500" lnSpcReduction="10000"/>
          </a:bodyPr>
          <a:lstStyle/>
          <a:p>
            <a:pPr marL="0" indent="0">
              <a:buNone/>
            </a:pPr>
            <a:endParaRPr lang="pl-PL" dirty="0" smtClean="0"/>
          </a:p>
          <a:p>
            <a:pPr marL="0" indent="0" algn="just">
              <a:buNone/>
            </a:pPr>
            <a:r>
              <a:rPr lang="en-GB" dirty="0" smtClean="0">
                <a:solidFill>
                  <a:schemeClr val="tx1"/>
                </a:solidFill>
              </a:rPr>
              <a:t>A new law on counteracting money laundering and financing terrorism in 2018.</a:t>
            </a:r>
          </a:p>
          <a:p>
            <a:pPr marL="0" indent="0" algn="just">
              <a:buNone/>
            </a:pPr>
            <a:endParaRPr lang="en-GB" dirty="0" smtClean="0">
              <a:solidFill>
                <a:schemeClr val="tx1"/>
              </a:solidFill>
            </a:endParaRPr>
          </a:p>
          <a:p>
            <a:pPr marL="0" indent="0" algn="just">
              <a:buNone/>
            </a:pPr>
            <a:r>
              <a:rPr lang="en-GB" dirty="0" smtClean="0">
                <a:solidFill>
                  <a:schemeClr val="tx1"/>
                </a:solidFill>
              </a:rPr>
              <a:t>Many obligations have been imposed on attorneys at law, including introduction of </a:t>
            </a:r>
            <a:r>
              <a:rPr lang="en-GB" b="1" dirty="0" smtClean="0">
                <a:solidFill>
                  <a:schemeClr val="tx1"/>
                </a:solidFill>
              </a:rPr>
              <a:t>client verification procedures</a:t>
            </a:r>
            <a:r>
              <a:rPr lang="en-GB" dirty="0" smtClean="0">
                <a:solidFill>
                  <a:schemeClr val="tx1"/>
                </a:solidFill>
              </a:rPr>
              <a:t>, </a:t>
            </a:r>
            <a:r>
              <a:rPr lang="en-GB" b="1" dirty="0" smtClean="0">
                <a:solidFill>
                  <a:schemeClr val="tx1"/>
                </a:solidFill>
              </a:rPr>
              <a:t>establishing ultimate beneficiaries</a:t>
            </a:r>
            <a:r>
              <a:rPr lang="en-GB" dirty="0" smtClean="0">
                <a:solidFill>
                  <a:schemeClr val="tx1"/>
                </a:solidFill>
              </a:rPr>
              <a:t> of certain transactions etc.</a:t>
            </a:r>
          </a:p>
          <a:p>
            <a:pPr marL="0" indent="0" algn="just">
              <a:buNone/>
            </a:pPr>
            <a:endParaRPr lang="en-GB" dirty="0" smtClean="0">
              <a:solidFill>
                <a:schemeClr val="tx1"/>
              </a:solidFill>
            </a:endParaRPr>
          </a:p>
          <a:p>
            <a:pPr marL="0" indent="0" algn="just">
              <a:buNone/>
            </a:pPr>
            <a:r>
              <a:rPr lang="en-GB" dirty="0" smtClean="0">
                <a:solidFill>
                  <a:schemeClr val="tx1"/>
                </a:solidFill>
              </a:rPr>
              <a:t>The law provided </a:t>
            </a:r>
            <a:r>
              <a:rPr lang="en-GB" b="1" dirty="0" smtClean="0">
                <a:solidFill>
                  <a:schemeClr val="tx1"/>
                </a:solidFill>
              </a:rPr>
              <a:t>direct statutory</a:t>
            </a:r>
            <a:r>
              <a:rPr lang="pl-PL" b="1" dirty="0" smtClean="0">
                <a:solidFill>
                  <a:schemeClr val="tx1"/>
                </a:solidFill>
              </a:rPr>
              <a:t> </a:t>
            </a:r>
            <a:r>
              <a:rPr lang="en-GB" b="1" dirty="0" smtClean="0">
                <a:solidFill>
                  <a:schemeClr val="tx1"/>
                </a:solidFill>
              </a:rPr>
              <a:t>waiver of professional secrecy </a:t>
            </a:r>
            <a:r>
              <a:rPr lang="en-GB" dirty="0" smtClean="0">
                <a:solidFill>
                  <a:schemeClr val="tx1"/>
                </a:solidFill>
              </a:rPr>
              <a:t>in respect to selected issues.</a:t>
            </a:r>
            <a:endParaRPr lang="en-GB" dirty="0">
              <a:solidFill>
                <a:schemeClr val="tx1"/>
              </a:solidFill>
            </a:endParaRPr>
          </a:p>
        </p:txBody>
      </p:sp>
      <p:sp>
        <p:nvSpPr>
          <p:cNvPr id="3" name="Tytuł 2"/>
          <p:cNvSpPr>
            <a:spLocks noGrp="1"/>
          </p:cNvSpPr>
          <p:nvPr>
            <p:ph type="title"/>
          </p:nvPr>
        </p:nvSpPr>
        <p:spPr>
          <a:xfrm>
            <a:off x="457200" y="338328"/>
            <a:ext cx="8229600" cy="1578504"/>
          </a:xfrm>
        </p:spPr>
        <p:txBody>
          <a:bodyPr>
            <a:normAutofit fontScale="90000"/>
          </a:bodyPr>
          <a:lstStyle/>
          <a:p>
            <a:r>
              <a:rPr lang="en-US" b="1" dirty="0"/>
              <a:t>EXCEPTION </a:t>
            </a:r>
            <a:r>
              <a:rPr lang="en-US" b="1" dirty="0" smtClean="0"/>
              <a:t>4</a:t>
            </a:r>
            <a:r>
              <a:rPr lang="pl-PL" b="1" dirty="0" smtClean="0"/>
              <a:t/>
            </a:r>
            <a:br>
              <a:rPr lang="pl-PL" b="1" dirty="0" smtClean="0"/>
            </a:br>
            <a:r>
              <a:rPr lang="en-US" b="1" dirty="0" smtClean="0"/>
              <a:t>money </a:t>
            </a:r>
            <a:r>
              <a:rPr lang="en-US" b="1" dirty="0"/>
              <a:t>laundering and financing terrorism</a:t>
            </a:r>
            <a:endParaRPr lang="pl-PL" dirty="0"/>
          </a:p>
        </p:txBody>
      </p:sp>
    </p:spTree>
    <p:extLst>
      <p:ext uri="{BB962C8B-B14F-4D97-AF65-F5344CB8AC3E}">
        <p14:creationId xmlns:p14="http://schemas.microsoft.com/office/powerpoint/2010/main" val="1954084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72067" y="2636912"/>
            <a:ext cx="7408333" cy="3672408"/>
          </a:xfrm>
        </p:spPr>
        <p:txBody>
          <a:bodyPr>
            <a:normAutofit fontScale="92500" lnSpcReduction="10000"/>
          </a:bodyPr>
          <a:lstStyle/>
          <a:p>
            <a:pPr marL="0" indent="0" algn="just">
              <a:buNone/>
            </a:pPr>
            <a:r>
              <a:rPr lang="en-GB" dirty="0" smtClean="0">
                <a:solidFill>
                  <a:schemeClr val="tx1"/>
                </a:solidFill>
              </a:rPr>
              <a:t>obligation to “immediately” report in the case of “</a:t>
            </a:r>
            <a:r>
              <a:rPr lang="en-GB" b="1" dirty="0" smtClean="0">
                <a:solidFill>
                  <a:schemeClr val="tx1"/>
                </a:solidFill>
              </a:rPr>
              <a:t>justified suspicion</a:t>
            </a:r>
            <a:r>
              <a:rPr lang="en-GB" dirty="0" smtClean="0">
                <a:solidFill>
                  <a:schemeClr val="tx1"/>
                </a:solidFill>
              </a:rPr>
              <a:t>, that given transaction or given values may have connection with money laundering or financing terrorism”</a:t>
            </a:r>
          </a:p>
          <a:p>
            <a:pPr marL="0" indent="0" algn="just">
              <a:buNone/>
            </a:pPr>
            <a:endParaRPr lang="en-GB" dirty="0" smtClean="0">
              <a:solidFill>
                <a:schemeClr val="tx1"/>
              </a:solidFill>
            </a:endParaRPr>
          </a:p>
          <a:p>
            <a:pPr lvl="0" algn="just">
              <a:buFont typeface="Arial" panose="020B0604020202020204" pitchFamily="34" charset="0"/>
              <a:buChar char="•"/>
            </a:pPr>
            <a:r>
              <a:rPr lang="en-GB" dirty="0" smtClean="0">
                <a:solidFill>
                  <a:schemeClr val="tx1"/>
                </a:solidFill>
              </a:rPr>
              <a:t>own assessment must be made;</a:t>
            </a:r>
          </a:p>
          <a:p>
            <a:pPr lvl="0" algn="just">
              <a:buFont typeface="Arial" panose="020B0604020202020204" pitchFamily="34" charset="0"/>
              <a:buChar char="•"/>
            </a:pPr>
            <a:endParaRPr lang="en-GB" dirty="0" smtClean="0">
              <a:solidFill>
                <a:schemeClr val="tx1"/>
              </a:solidFill>
            </a:endParaRPr>
          </a:p>
          <a:p>
            <a:pPr lvl="0" algn="just">
              <a:buFont typeface="Arial" panose="020B0604020202020204" pitchFamily="34" charset="0"/>
              <a:buChar char="•"/>
            </a:pPr>
            <a:r>
              <a:rPr lang="en-GB" dirty="0" smtClean="0">
                <a:solidFill>
                  <a:schemeClr val="tx1"/>
                </a:solidFill>
              </a:rPr>
              <a:t>obligation not to inform the client or anyone else;</a:t>
            </a:r>
          </a:p>
          <a:p>
            <a:pPr lvl="0" algn="just">
              <a:buFont typeface="Arial" panose="020B0604020202020204" pitchFamily="34" charset="0"/>
              <a:buChar char="•"/>
            </a:pPr>
            <a:endParaRPr lang="en-GB" dirty="0" smtClean="0">
              <a:solidFill>
                <a:schemeClr val="tx1"/>
              </a:solidFill>
            </a:endParaRPr>
          </a:p>
          <a:p>
            <a:pPr lvl="0" algn="just">
              <a:buFont typeface="Arial" panose="020B0604020202020204" pitchFamily="34" charset="0"/>
              <a:buChar char="•"/>
            </a:pPr>
            <a:r>
              <a:rPr lang="en-GB" dirty="0" smtClean="0">
                <a:solidFill>
                  <a:schemeClr val="tx1"/>
                </a:solidFill>
              </a:rPr>
              <a:t>administrative penalties, including a fine up to amount exceeding PLN 20.000.000 for failure to report.</a:t>
            </a:r>
          </a:p>
          <a:p>
            <a:pPr marL="0" indent="0">
              <a:buNone/>
            </a:pPr>
            <a:endParaRPr lang="pl-PL" dirty="0"/>
          </a:p>
        </p:txBody>
      </p:sp>
      <p:sp>
        <p:nvSpPr>
          <p:cNvPr id="3" name="Tytuł 2"/>
          <p:cNvSpPr>
            <a:spLocks noGrp="1"/>
          </p:cNvSpPr>
          <p:nvPr>
            <p:ph type="title"/>
          </p:nvPr>
        </p:nvSpPr>
        <p:spPr>
          <a:xfrm>
            <a:off x="457200" y="338328"/>
            <a:ext cx="8229600" cy="1722520"/>
          </a:xfrm>
        </p:spPr>
        <p:txBody>
          <a:bodyPr>
            <a:normAutofit fontScale="90000"/>
          </a:bodyPr>
          <a:lstStyle/>
          <a:p>
            <a:r>
              <a:rPr lang="en-US" b="1" dirty="0"/>
              <a:t>EXCEPTION 4</a:t>
            </a:r>
            <a:r>
              <a:rPr lang="pl-PL" b="1" dirty="0"/>
              <a:t/>
            </a:r>
            <a:br>
              <a:rPr lang="pl-PL" b="1" dirty="0"/>
            </a:br>
            <a:r>
              <a:rPr lang="en-US" b="1" dirty="0"/>
              <a:t>money laundering and financing terrorism</a:t>
            </a:r>
            <a:endParaRPr lang="pl-PL" dirty="0"/>
          </a:p>
        </p:txBody>
      </p:sp>
    </p:spTree>
    <p:extLst>
      <p:ext uri="{BB962C8B-B14F-4D97-AF65-F5344CB8AC3E}">
        <p14:creationId xmlns:p14="http://schemas.microsoft.com/office/powerpoint/2010/main" val="20882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67544" y="2564904"/>
            <a:ext cx="8280919" cy="3960440"/>
          </a:xfrm>
        </p:spPr>
        <p:txBody>
          <a:bodyPr>
            <a:normAutofit fontScale="70000" lnSpcReduction="20000"/>
          </a:bodyPr>
          <a:lstStyle/>
          <a:p>
            <a:pPr marL="0" lvl="0" indent="0">
              <a:buNone/>
            </a:pPr>
            <a:endParaRPr lang="pl-PL" dirty="0" smtClean="0"/>
          </a:p>
          <a:p>
            <a:pPr marL="0" lvl="0" indent="0" algn="just">
              <a:buNone/>
            </a:pPr>
            <a:r>
              <a:rPr lang="en-US" dirty="0" smtClean="0">
                <a:solidFill>
                  <a:schemeClr val="tx1"/>
                </a:solidFill>
              </a:rPr>
              <a:t>We </a:t>
            </a:r>
            <a:r>
              <a:rPr lang="en-US" dirty="0">
                <a:solidFill>
                  <a:schemeClr val="tx1"/>
                </a:solidFill>
              </a:rPr>
              <a:t>are required to </a:t>
            </a:r>
            <a:r>
              <a:rPr lang="en-US" b="1" dirty="0">
                <a:solidFill>
                  <a:schemeClr val="tx1"/>
                </a:solidFill>
              </a:rPr>
              <a:t>learn what tax schemes are and how to recognize them</a:t>
            </a:r>
            <a:r>
              <a:rPr lang="en-US" dirty="0">
                <a:solidFill>
                  <a:schemeClr val="tx1"/>
                </a:solidFill>
              </a:rPr>
              <a:t>, which may not be so simple for lawyers nor dealing with tax issues on a daily </a:t>
            </a:r>
            <a:r>
              <a:rPr lang="en-US" dirty="0" smtClean="0">
                <a:solidFill>
                  <a:schemeClr val="tx1"/>
                </a:solidFill>
              </a:rPr>
              <a:t>basis</a:t>
            </a:r>
            <a:r>
              <a:rPr lang="pl-PL" dirty="0" smtClean="0">
                <a:solidFill>
                  <a:schemeClr val="tx1"/>
                </a:solidFill>
              </a:rPr>
              <a:t> (</a:t>
            </a:r>
            <a:r>
              <a:rPr lang="en-GB" dirty="0" smtClean="0">
                <a:solidFill>
                  <a:schemeClr val="tx1"/>
                </a:solidFill>
              </a:rPr>
              <a:t>100 pages guidebook on MDR reporting issued by Minister of Finance</a:t>
            </a:r>
            <a:r>
              <a:rPr lang="pl-PL" dirty="0" smtClean="0">
                <a:solidFill>
                  <a:schemeClr val="tx1"/>
                </a:solidFill>
              </a:rPr>
              <a:t>)</a:t>
            </a:r>
            <a:r>
              <a:rPr lang="en-US" dirty="0" smtClean="0">
                <a:solidFill>
                  <a:schemeClr val="tx1"/>
                </a:solidFill>
              </a:rPr>
              <a:t>;</a:t>
            </a:r>
            <a:endParaRPr lang="pl-PL" dirty="0">
              <a:solidFill>
                <a:schemeClr val="tx1"/>
              </a:solidFill>
            </a:endParaRPr>
          </a:p>
          <a:p>
            <a:pPr marL="0" indent="0" algn="just">
              <a:buNone/>
            </a:pPr>
            <a:endParaRPr lang="pl-PL" dirty="0">
              <a:solidFill>
                <a:schemeClr val="tx1"/>
              </a:solidFill>
            </a:endParaRPr>
          </a:p>
          <a:p>
            <a:pPr marL="0" lvl="0" indent="0" algn="just">
              <a:buNone/>
            </a:pPr>
            <a:r>
              <a:rPr lang="en-US" dirty="0">
                <a:solidFill>
                  <a:schemeClr val="tx1"/>
                </a:solidFill>
              </a:rPr>
              <a:t>We are required to </a:t>
            </a:r>
            <a:r>
              <a:rPr lang="en-US" b="1" dirty="0">
                <a:solidFill>
                  <a:schemeClr val="tx1"/>
                </a:solidFill>
              </a:rPr>
              <a:t>provide information to the client</a:t>
            </a:r>
            <a:r>
              <a:rPr lang="en-US" dirty="0">
                <a:solidFill>
                  <a:schemeClr val="tx1"/>
                </a:solidFill>
              </a:rPr>
              <a:t>, that the structure or transaction falls under description of a tax scheme (either standard or custom made);</a:t>
            </a:r>
            <a:endParaRPr lang="pl-PL" dirty="0">
              <a:solidFill>
                <a:schemeClr val="tx1"/>
              </a:solidFill>
            </a:endParaRPr>
          </a:p>
          <a:p>
            <a:pPr marL="0" indent="0" algn="just">
              <a:buNone/>
            </a:pPr>
            <a:endParaRPr lang="pl-PL" dirty="0">
              <a:solidFill>
                <a:schemeClr val="tx1"/>
              </a:solidFill>
            </a:endParaRPr>
          </a:p>
          <a:p>
            <a:pPr marL="0" lvl="0" indent="0" algn="just">
              <a:buNone/>
            </a:pPr>
            <a:r>
              <a:rPr lang="en-US" dirty="0">
                <a:solidFill>
                  <a:schemeClr val="tx1"/>
                </a:solidFill>
              </a:rPr>
              <a:t>We are </a:t>
            </a:r>
            <a:r>
              <a:rPr lang="en-US" b="1" dirty="0">
                <a:solidFill>
                  <a:schemeClr val="tx1"/>
                </a:solidFill>
              </a:rPr>
              <a:t>accountable not only for what we recognized but also for we should have recognized</a:t>
            </a:r>
            <a:r>
              <a:rPr lang="en-US" dirty="0">
                <a:solidFill>
                  <a:schemeClr val="tx1"/>
                </a:solidFill>
              </a:rPr>
              <a:t>;</a:t>
            </a:r>
            <a:endParaRPr lang="pl-PL" dirty="0">
              <a:solidFill>
                <a:schemeClr val="tx1"/>
              </a:solidFill>
            </a:endParaRPr>
          </a:p>
          <a:p>
            <a:pPr marL="0" indent="0" algn="just">
              <a:buNone/>
            </a:pPr>
            <a:endParaRPr lang="pl-PL" dirty="0">
              <a:solidFill>
                <a:schemeClr val="tx1"/>
              </a:solidFill>
            </a:endParaRPr>
          </a:p>
          <a:p>
            <a:pPr marL="0" lvl="0" indent="0" algn="just">
              <a:buNone/>
            </a:pPr>
            <a:r>
              <a:rPr lang="en-US" dirty="0">
                <a:solidFill>
                  <a:schemeClr val="tx1"/>
                </a:solidFill>
              </a:rPr>
              <a:t>We are </a:t>
            </a:r>
            <a:r>
              <a:rPr lang="en-US" b="1" dirty="0">
                <a:solidFill>
                  <a:schemeClr val="tx1"/>
                </a:solidFill>
              </a:rPr>
              <a:t>under obligation to disclose all schemes, regardless of their legality</a:t>
            </a:r>
            <a:r>
              <a:rPr lang="en-US" dirty="0">
                <a:solidFill>
                  <a:schemeClr val="tx1"/>
                </a:solidFill>
              </a:rPr>
              <a:t>;</a:t>
            </a:r>
            <a:endParaRPr lang="pl-PL" dirty="0">
              <a:solidFill>
                <a:schemeClr val="tx1"/>
              </a:solidFill>
            </a:endParaRPr>
          </a:p>
          <a:p>
            <a:pPr marL="0" indent="0" algn="just">
              <a:buNone/>
            </a:pPr>
            <a:endParaRPr lang="pl-PL" dirty="0">
              <a:solidFill>
                <a:schemeClr val="tx1"/>
              </a:solidFill>
            </a:endParaRPr>
          </a:p>
          <a:p>
            <a:pPr marL="0" indent="0" algn="just">
              <a:buNone/>
            </a:pPr>
            <a:r>
              <a:rPr lang="en-US" dirty="0">
                <a:solidFill>
                  <a:schemeClr val="tx1"/>
                </a:solidFill>
              </a:rPr>
              <a:t>The law </a:t>
            </a:r>
            <a:r>
              <a:rPr lang="en-US" dirty="0" smtClean="0">
                <a:solidFill>
                  <a:schemeClr val="tx1"/>
                </a:solidFill>
              </a:rPr>
              <a:t>provide</a:t>
            </a:r>
            <a:r>
              <a:rPr lang="pl-PL" dirty="0" smtClean="0">
                <a:solidFill>
                  <a:schemeClr val="tx1"/>
                </a:solidFill>
              </a:rPr>
              <a:t>s</a:t>
            </a:r>
            <a:r>
              <a:rPr lang="en-US" dirty="0" smtClean="0">
                <a:solidFill>
                  <a:schemeClr val="tx1"/>
                </a:solidFill>
              </a:rPr>
              <a:t> </a:t>
            </a:r>
            <a:r>
              <a:rPr lang="en-US" dirty="0">
                <a:solidFill>
                  <a:schemeClr val="tx1"/>
                </a:solidFill>
              </a:rPr>
              <a:t>that we make full notification when confidentiality is waived by the client, otherwise, we report only the scheme, on a no-name basis. Since however, the tax authorities have access to our invoices, </a:t>
            </a:r>
            <a:r>
              <a:rPr lang="en-US" b="1" dirty="0">
                <a:solidFill>
                  <a:schemeClr val="tx1"/>
                </a:solidFill>
              </a:rPr>
              <a:t>tracing the clients is not a difficult task</a:t>
            </a:r>
            <a:r>
              <a:rPr lang="en-US" dirty="0">
                <a:solidFill>
                  <a:schemeClr val="tx1"/>
                </a:solidFill>
              </a:rPr>
              <a:t>.</a:t>
            </a:r>
            <a:endParaRPr lang="pl-PL" dirty="0">
              <a:solidFill>
                <a:schemeClr val="tx1"/>
              </a:solidFill>
            </a:endParaRPr>
          </a:p>
          <a:p>
            <a:pPr marL="0" indent="0">
              <a:buNone/>
            </a:pPr>
            <a:endParaRPr lang="pl-PL" dirty="0"/>
          </a:p>
        </p:txBody>
      </p:sp>
      <p:sp>
        <p:nvSpPr>
          <p:cNvPr id="3" name="Tytuł 2"/>
          <p:cNvSpPr>
            <a:spLocks noGrp="1"/>
          </p:cNvSpPr>
          <p:nvPr>
            <p:ph type="title"/>
          </p:nvPr>
        </p:nvSpPr>
        <p:spPr/>
        <p:txBody>
          <a:bodyPr>
            <a:normAutofit fontScale="90000"/>
          </a:bodyPr>
          <a:lstStyle/>
          <a:p>
            <a:r>
              <a:rPr lang="en-US" b="1" dirty="0"/>
              <a:t>EXCEPTION </a:t>
            </a:r>
            <a:r>
              <a:rPr lang="en-US" b="1" dirty="0" smtClean="0"/>
              <a:t>5</a:t>
            </a:r>
            <a:r>
              <a:rPr lang="pl-PL" b="1" dirty="0" smtClean="0"/>
              <a:t/>
            </a:r>
            <a:br>
              <a:rPr lang="pl-PL" b="1" dirty="0" smtClean="0"/>
            </a:br>
            <a:r>
              <a:rPr lang="en-US" b="1" dirty="0" smtClean="0"/>
              <a:t>tax </a:t>
            </a:r>
            <a:r>
              <a:rPr lang="en-US" b="1" dirty="0" smtClean="0"/>
              <a:t>schemes</a:t>
            </a:r>
            <a:r>
              <a:rPr lang="pl-PL" b="1" dirty="0" smtClean="0"/>
              <a:t> (MDR)</a:t>
            </a:r>
            <a:endParaRPr lang="pl-PL" dirty="0"/>
          </a:p>
        </p:txBody>
      </p:sp>
    </p:spTree>
    <p:extLst>
      <p:ext uri="{BB962C8B-B14F-4D97-AF65-F5344CB8AC3E}">
        <p14:creationId xmlns:p14="http://schemas.microsoft.com/office/powerpoint/2010/main" val="2367632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endParaRPr lang="pl-PL"/>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9001000" cy="681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6310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8856984"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055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endParaRPr lang="pl-PL"/>
          </a:p>
        </p:txBody>
      </p:sp>
      <p:pic>
        <p:nvPicPr>
          <p:cNvPr id="4"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8784976" cy="6566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405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23528" y="2492896"/>
            <a:ext cx="8568951" cy="3960440"/>
          </a:xfrm>
        </p:spPr>
        <p:txBody>
          <a:bodyPr>
            <a:noAutofit/>
          </a:bodyPr>
          <a:lstStyle/>
          <a:p>
            <a:pPr lvl="0" algn="just">
              <a:buFont typeface="Arial" panose="020B0604020202020204" pitchFamily="34" charset="0"/>
              <a:buChar char="•"/>
            </a:pPr>
            <a:r>
              <a:rPr lang="en-GB" sz="1200" dirty="0" smtClean="0">
                <a:solidFill>
                  <a:schemeClr val="tx1"/>
                </a:solidFill>
              </a:rPr>
              <a:t>In Poland we seem to have </a:t>
            </a:r>
            <a:r>
              <a:rPr lang="en-GB" sz="1200" b="1" dirty="0" smtClean="0">
                <a:solidFill>
                  <a:schemeClr val="tx1"/>
                </a:solidFill>
              </a:rPr>
              <a:t>very strong fundamental regulations concerning professional secrecy</a:t>
            </a:r>
            <a:r>
              <a:rPr lang="en-GB" sz="1200" dirty="0" smtClean="0">
                <a:solidFill>
                  <a:schemeClr val="tx1"/>
                </a:solidFill>
              </a:rPr>
              <a:t>.</a:t>
            </a:r>
          </a:p>
          <a:p>
            <a:pPr marL="0" lvl="0" indent="0" algn="just">
              <a:buNone/>
            </a:pPr>
            <a:endParaRPr lang="en-GB" sz="1200" dirty="0" smtClean="0">
              <a:solidFill>
                <a:schemeClr val="tx1"/>
              </a:solidFill>
            </a:endParaRPr>
          </a:p>
          <a:p>
            <a:pPr lvl="0" algn="just">
              <a:buFont typeface="Arial" panose="020B0604020202020204" pitchFamily="34" charset="0"/>
              <a:buChar char="•"/>
            </a:pPr>
            <a:r>
              <a:rPr lang="en-GB" sz="1200" dirty="0" smtClean="0">
                <a:solidFill>
                  <a:schemeClr val="tx1"/>
                </a:solidFill>
              </a:rPr>
              <a:t>Some issues could use clarification or direct regulations, such as civil procedure in respect to confidential documentation, transmissions or generally regulating unacceptable evidence and disclosures in own cases.</a:t>
            </a:r>
          </a:p>
          <a:p>
            <a:pPr marL="0" lvl="0" indent="0" algn="just">
              <a:buNone/>
            </a:pPr>
            <a:endParaRPr lang="en-GB" sz="1200" dirty="0" smtClean="0">
              <a:solidFill>
                <a:schemeClr val="tx1"/>
              </a:solidFill>
            </a:endParaRPr>
          </a:p>
          <a:p>
            <a:pPr lvl="0" algn="just">
              <a:buFont typeface="Arial" panose="020B0604020202020204" pitchFamily="34" charset="0"/>
              <a:buChar char="•"/>
            </a:pPr>
            <a:r>
              <a:rPr lang="en-GB" sz="1200" dirty="0" smtClean="0">
                <a:solidFill>
                  <a:schemeClr val="tx1"/>
                </a:solidFill>
              </a:rPr>
              <a:t>There is a </a:t>
            </a:r>
            <a:r>
              <a:rPr lang="en-GB" sz="1200" b="1" dirty="0" smtClean="0">
                <a:solidFill>
                  <a:schemeClr val="tx1"/>
                </a:solidFill>
              </a:rPr>
              <a:t>tendency to gradually weaken our professional secrecy, each time moving further and crossing new limits</a:t>
            </a:r>
            <a:r>
              <a:rPr lang="en-GB" sz="1200" dirty="0" smtClean="0">
                <a:solidFill>
                  <a:schemeClr val="tx1"/>
                </a:solidFill>
              </a:rPr>
              <a:t>.</a:t>
            </a:r>
          </a:p>
          <a:p>
            <a:pPr marL="0" lvl="0" indent="0" algn="just">
              <a:buNone/>
            </a:pPr>
            <a:endParaRPr lang="en-GB" sz="1200" dirty="0" smtClean="0">
              <a:solidFill>
                <a:schemeClr val="tx1"/>
              </a:solidFill>
            </a:endParaRPr>
          </a:p>
          <a:p>
            <a:pPr lvl="0" algn="just">
              <a:buFont typeface="Arial" panose="020B0604020202020204" pitchFamily="34" charset="0"/>
              <a:buChar char="•"/>
            </a:pPr>
            <a:r>
              <a:rPr lang="en-GB" sz="1200" dirty="0" smtClean="0">
                <a:solidFill>
                  <a:schemeClr val="tx1"/>
                </a:solidFill>
              </a:rPr>
              <a:t>First limit crossed – waiver in criminal proceedings - individual court decision, narrow criteria and possibility to appeal.</a:t>
            </a:r>
          </a:p>
          <a:p>
            <a:pPr marL="0" lvl="0" indent="0" algn="just">
              <a:buNone/>
            </a:pPr>
            <a:endParaRPr lang="en-GB" sz="1200" dirty="0" smtClean="0">
              <a:solidFill>
                <a:schemeClr val="tx1"/>
              </a:solidFill>
            </a:endParaRPr>
          </a:p>
          <a:p>
            <a:pPr lvl="0" algn="just">
              <a:buFont typeface="Arial" panose="020B0604020202020204" pitchFamily="34" charset="0"/>
              <a:buChar char="•"/>
            </a:pPr>
            <a:r>
              <a:rPr lang="en-GB" sz="1200" dirty="0" smtClean="0">
                <a:solidFill>
                  <a:schemeClr val="tx1"/>
                </a:solidFill>
              </a:rPr>
              <a:t>Second limit crossed – acceptance of “fruits from the poisonous tree” – still subject to individual decision of the court, but extremely dangerous in any democratic society.</a:t>
            </a:r>
          </a:p>
          <a:p>
            <a:pPr marL="0" lvl="0" indent="0" algn="just">
              <a:buNone/>
            </a:pPr>
            <a:endParaRPr lang="en-GB" sz="1200" dirty="0" smtClean="0">
              <a:solidFill>
                <a:schemeClr val="tx1"/>
              </a:solidFill>
            </a:endParaRPr>
          </a:p>
          <a:p>
            <a:pPr lvl="0" algn="just">
              <a:buFont typeface="Arial" panose="020B0604020202020204" pitchFamily="34" charset="0"/>
              <a:buChar char="•"/>
            </a:pPr>
            <a:r>
              <a:rPr lang="en-GB" sz="1200" dirty="0" smtClean="0">
                <a:solidFill>
                  <a:schemeClr val="tx1"/>
                </a:solidFill>
              </a:rPr>
              <a:t>Third limit crossed – reporting suspicion of money laundering or financing terrorism – for the first time applying to all attorneys and requiring active reporting without any individual requests from the justice system, also for the first time, without informing the client.</a:t>
            </a:r>
          </a:p>
          <a:p>
            <a:pPr marL="0" lvl="0" indent="0" algn="just">
              <a:buNone/>
            </a:pPr>
            <a:endParaRPr lang="en-GB" sz="1200" dirty="0" smtClean="0">
              <a:solidFill>
                <a:schemeClr val="tx1"/>
              </a:solidFill>
            </a:endParaRPr>
          </a:p>
          <a:p>
            <a:pPr lvl="0" algn="just">
              <a:buFont typeface="Arial" panose="020B0604020202020204" pitchFamily="34" charset="0"/>
              <a:buChar char="•"/>
            </a:pPr>
            <a:r>
              <a:rPr lang="en-GB" sz="1200" dirty="0" smtClean="0">
                <a:solidFill>
                  <a:schemeClr val="tx1"/>
                </a:solidFill>
              </a:rPr>
              <a:t>Fourth limit crossed – tax schemes reporting – in addition to applying to all attorneys and requiring active reporting without any individual requests, for the first time reporting concerns matters, which are not necessarily illegal.</a:t>
            </a:r>
          </a:p>
          <a:p>
            <a:pPr marL="0" indent="0">
              <a:buNone/>
            </a:pPr>
            <a:endParaRPr lang="pl-PL" sz="1200" dirty="0"/>
          </a:p>
        </p:txBody>
      </p:sp>
      <p:sp>
        <p:nvSpPr>
          <p:cNvPr id="3" name="Tytuł 2"/>
          <p:cNvSpPr>
            <a:spLocks noGrp="1"/>
          </p:cNvSpPr>
          <p:nvPr>
            <p:ph type="title"/>
          </p:nvPr>
        </p:nvSpPr>
        <p:spPr/>
        <p:txBody>
          <a:bodyPr/>
          <a:lstStyle/>
          <a:p>
            <a:r>
              <a:rPr lang="pl-PL" dirty="0" err="1" smtClean="0"/>
              <a:t>conclusions</a:t>
            </a:r>
            <a:endParaRPr lang="pl-PL" dirty="0"/>
          </a:p>
        </p:txBody>
      </p:sp>
    </p:spTree>
    <p:extLst>
      <p:ext uri="{BB962C8B-B14F-4D97-AF65-F5344CB8AC3E}">
        <p14:creationId xmlns:p14="http://schemas.microsoft.com/office/powerpoint/2010/main" val="2880736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72067" y="2675467"/>
            <a:ext cx="7408333" cy="1257589"/>
          </a:xfrm>
        </p:spPr>
        <p:txBody>
          <a:bodyPr/>
          <a:lstStyle/>
          <a:p>
            <a:pPr marL="0" indent="0" algn="ctr">
              <a:buNone/>
            </a:pPr>
            <a:r>
              <a:rPr lang="en-US" dirty="0">
                <a:solidFill>
                  <a:schemeClr val="tx1"/>
                </a:solidFill>
                <a:latin typeface="Arial" panose="020B0604020202020204" pitchFamily="34" charset="0"/>
                <a:cs typeface="Arial" panose="020B0604020202020204" pitchFamily="34" charset="0"/>
              </a:rPr>
              <a:t>“Attorney at law is under obligation to keep secret </a:t>
            </a:r>
            <a:r>
              <a:rPr lang="en-US" b="1" dirty="0">
                <a:solidFill>
                  <a:schemeClr val="tx1"/>
                </a:solidFill>
                <a:latin typeface="Arial" panose="020B0604020202020204" pitchFamily="34" charset="0"/>
                <a:cs typeface="Arial" panose="020B0604020202020204" pitchFamily="34" charset="0"/>
              </a:rPr>
              <a:t>everything learnt in connection with </a:t>
            </a:r>
            <a:r>
              <a:rPr lang="en-US" dirty="0">
                <a:solidFill>
                  <a:schemeClr val="tx1"/>
                </a:solidFill>
                <a:latin typeface="Arial" panose="020B0604020202020204" pitchFamily="34" charset="0"/>
                <a:cs typeface="Arial" panose="020B0604020202020204" pitchFamily="34" charset="0"/>
              </a:rPr>
              <a:t>provision of legal advice”</a:t>
            </a:r>
            <a:endParaRPr lang="pl-PL" dirty="0">
              <a:solidFill>
                <a:schemeClr val="tx1"/>
              </a:solidFill>
              <a:latin typeface="Arial" panose="020B0604020202020204" pitchFamily="34" charset="0"/>
              <a:cs typeface="Arial" panose="020B0604020202020204" pitchFamily="34" charset="0"/>
            </a:endParaRPr>
          </a:p>
        </p:txBody>
      </p:sp>
      <p:sp>
        <p:nvSpPr>
          <p:cNvPr id="3" name="Tytuł 2"/>
          <p:cNvSpPr>
            <a:spLocks noGrp="1"/>
          </p:cNvSpPr>
          <p:nvPr>
            <p:ph type="title"/>
          </p:nvPr>
        </p:nvSpPr>
        <p:spPr/>
        <p:txBody>
          <a:bodyPr/>
          <a:lstStyle/>
          <a:p>
            <a:r>
              <a:rPr lang="en-GB" dirty="0" smtClean="0"/>
              <a:t>What is professional privilege</a:t>
            </a:r>
            <a:endParaRPr lang="en-GB" dirty="0"/>
          </a:p>
        </p:txBody>
      </p:sp>
      <p:sp>
        <p:nvSpPr>
          <p:cNvPr id="6" name="Prostokąt 5"/>
          <p:cNvSpPr/>
          <p:nvPr/>
        </p:nvSpPr>
        <p:spPr>
          <a:xfrm>
            <a:off x="899592" y="4293096"/>
            <a:ext cx="7344816" cy="13681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spcBef>
                <a:spcPct val="20000"/>
              </a:spcBef>
              <a:buClr>
                <a:schemeClr val="accent1"/>
              </a:buClr>
              <a:buSzPct val="100000"/>
            </a:pPr>
            <a:r>
              <a:rPr lang="en-US" sz="2400" dirty="0">
                <a:solidFill>
                  <a:schemeClr val="tx1"/>
                </a:solidFill>
                <a:latin typeface="Arial" panose="020B0604020202020204" pitchFamily="34" charset="0"/>
                <a:cs typeface="Arial" panose="020B0604020202020204" pitchFamily="34" charset="0"/>
              </a:rPr>
              <a:t>“Observing professional secrecy is a right and duty of attorney at law. It is a </a:t>
            </a:r>
            <a:r>
              <a:rPr lang="en-US" sz="2400" b="1" dirty="0">
                <a:solidFill>
                  <a:schemeClr val="tx1"/>
                </a:solidFill>
                <a:latin typeface="Arial" panose="020B0604020202020204" pitchFamily="34" charset="0"/>
                <a:cs typeface="Arial" panose="020B0604020202020204" pitchFamily="34" charset="0"/>
              </a:rPr>
              <a:t>fundament of clients trust and guarantee of rights and freedoms</a:t>
            </a:r>
            <a:r>
              <a:rPr lang="en-US" sz="2400" dirty="0">
                <a:solidFill>
                  <a:schemeClr val="tx1"/>
                </a:solidFill>
                <a:latin typeface="Arial" panose="020B0604020202020204" pitchFamily="34" charset="0"/>
                <a:cs typeface="Arial" panose="020B0604020202020204" pitchFamily="34" charset="0"/>
              </a:rPr>
              <a:t>.”</a:t>
            </a:r>
            <a:endParaRPr lang="pl-PL"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449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27584" y="2564904"/>
            <a:ext cx="7408333" cy="3528392"/>
          </a:xfrm>
        </p:spPr>
        <p:txBody>
          <a:bodyPr>
            <a:normAutofit fontScale="70000" lnSpcReduction="20000"/>
          </a:bodyPr>
          <a:lstStyle/>
          <a:p>
            <a:pPr marL="0" lvl="0" indent="0" algn="just">
              <a:buNone/>
            </a:pPr>
            <a:endParaRPr lang="pl-PL" dirty="0"/>
          </a:p>
          <a:p>
            <a:pPr marL="0" lvl="0" indent="0" algn="just">
              <a:buNone/>
            </a:pPr>
            <a:r>
              <a:rPr lang="en-GB" b="1" u="sng" dirty="0" smtClean="0">
                <a:solidFill>
                  <a:schemeClr val="tx1"/>
                </a:solidFill>
              </a:rPr>
              <a:t>all information </a:t>
            </a:r>
            <a:r>
              <a:rPr lang="en-GB" dirty="0" smtClean="0">
                <a:solidFill>
                  <a:schemeClr val="tx1"/>
                </a:solidFill>
              </a:rPr>
              <a:t>concerning the client and his matters, </a:t>
            </a:r>
            <a:r>
              <a:rPr lang="en-GB" b="1" u="sng" dirty="0" smtClean="0">
                <a:solidFill>
                  <a:schemeClr val="tx1"/>
                </a:solidFill>
              </a:rPr>
              <a:t>disclosed</a:t>
            </a:r>
            <a:r>
              <a:rPr lang="en-GB" dirty="0" smtClean="0">
                <a:solidFill>
                  <a:schemeClr val="tx1"/>
                </a:solidFill>
              </a:rPr>
              <a:t> to the attorney at law </a:t>
            </a:r>
            <a:r>
              <a:rPr lang="en-GB" u="sng" dirty="0" smtClean="0">
                <a:solidFill>
                  <a:schemeClr val="tx1"/>
                </a:solidFill>
              </a:rPr>
              <a:t>by the client</a:t>
            </a:r>
            <a:r>
              <a:rPr lang="en-GB" dirty="0" smtClean="0">
                <a:solidFill>
                  <a:schemeClr val="tx1"/>
                </a:solidFill>
              </a:rPr>
              <a:t> or </a:t>
            </a:r>
            <a:r>
              <a:rPr lang="en-GB" b="1" u="sng" dirty="0" smtClean="0">
                <a:solidFill>
                  <a:schemeClr val="tx1"/>
                </a:solidFill>
              </a:rPr>
              <a:t>obtained in other manner </a:t>
            </a:r>
            <a:r>
              <a:rPr lang="en-GB" dirty="0" smtClean="0">
                <a:solidFill>
                  <a:schemeClr val="tx1"/>
                </a:solidFill>
              </a:rPr>
              <a:t>in connection with performance of any professional duties, </a:t>
            </a:r>
            <a:r>
              <a:rPr lang="en-GB" u="sng" dirty="0" smtClean="0">
                <a:solidFill>
                  <a:schemeClr val="tx1"/>
                </a:solidFill>
              </a:rPr>
              <a:t>irrespective of source of such information</a:t>
            </a:r>
            <a:r>
              <a:rPr lang="en-GB" dirty="0" smtClean="0">
                <a:solidFill>
                  <a:schemeClr val="tx1"/>
                </a:solidFill>
              </a:rPr>
              <a:t> or form of their perpetuation;</a:t>
            </a:r>
          </a:p>
          <a:p>
            <a:pPr marL="0" lvl="0" indent="0" algn="just">
              <a:buNone/>
            </a:pPr>
            <a:endParaRPr lang="en-GB" dirty="0" smtClean="0">
              <a:solidFill>
                <a:schemeClr val="tx1"/>
              </a:solidFill>
            </a:endParaRPr>
          </a:p>
          <a:p>
            <a:pPr marL="0" lvl="0" indent="0" algn="just">
              <a:buNone/>
            </a:pPr>
            <a:r>
              <a:rPr lang="en-GB" b="1" u="sng" dirty="0" smtClean="0">
                <a:solidFill>
                  <a:schemeClr val="tx1"/>
                </a:solidFill>
              </a:rPr>
              <a:t>all documents </a:t>
            </a:r>
            <a:r>
              <a:rPr lang="en-GB" dirty="0" smtClean="0">
                <a:solidFill>
                  <a:schemeClr val="tx1"/>
                </a:solidFill>
              </a:rPr>
              <a:t>prepared by attorney at law and </a:t>
            </a:r>
            <a:r>
              <a:rPr lang="en-GB" b="1" u="sng" dirty="0" smtClean="0">
                <a:solidFill>
                  <a:schemeClr val="tx1"/>
                </a:solidFill>
              </a:rPr>
              <a:t>correspondence</a:t>
            </a:r>
            <a:r>
              <a:rPr lang="en-GB" dirty="0" smtClean="0">
                <a:solidFill>
                  <a:schemeClr val="tx1"/>
                </a:solidFill>
              </a:rPr>
              <a:t> between attorney at law, the client </a:t>
            </a:r>
            <a:r>
              <a:rPr lang="en-GB" u="sng" dirty="0" smtClean="0">
                <a:solidFill>
                  <a:schemeClr val="tx1"/>
                </a:solidFill>
              </a:rPr>
              <a:t>and persons involved in running the case</a:t>
            </a:r>
            <a:r>
              <a:rPr lang="en-GB" dirty="0" smtClean="0">
                <a:solidFill>
                  <a:schemeClr val="tx1"/>
                </a:solidFill>
              </a:rPr>
              <a:t> – created for purposes related to provision of legal assistance;</a:t>
            </a:r>
          </a:p>
          <a:p>
            <a:pPr marL="0" lvl="0" indent="0" algn="just">
              <a:buNone/>
            </a:pPr>
            <a:endParaRPr lang="en-GB" dirty="0" smtClean="0">
              <a:solidFill>
                <a:schemeClr val="tx1"/>
              </a:solidFill>
            </a:endParaRPr>
          </a:p>
          <a:p>
            <a:pPr marL="0" lvl="0" indent="0" algn="just">
              <a:buNone/>
            </a:pPr>
            <a:r>
              <a:rPr lang="en-GB" u="sng" dirty="0" smtClean="0">
                <a:solidFill>
                  <a:schemeClr val="tx1"/>
                </a:solidFill>
              </a:rPr>
              <a:t>information disclosed</a:t>
            </a:r>
            <a:r>
              <a:rPr lang="en-GB" dirty="0" smtClean="0">
                <a:solidFill>
                  <a:schemeClr val="tx1"/>
                </a:solidFill>
              </a:rPr>
              <a:t> to attorney in law </a:t>
            </a:r>
            <a:r>
              <a:rPr lang="en-GB" u="sng" dirty="0" smtClean="0">
                <a:solidFill>
                  <a:schemeClr val="tx1"/>
                </a:solidFill>
              </a:rPr>
              <a:t>before commencement of any professional duties</a:t>
            </a:r>
            <a:r>
              <a:rPr lang="en-GB" dirty="0" smtClean="0">
                <a:solidFill>
                  <a:schemeClr val="tx1"/>
                </a:solidFill>
              </a:rPr>
              <a:t> if, judging by the circumstances, such disclosure was made for the purpose of provision of legal assistance and was justified by expectation, that the attorney at law shall provide that assistance.</a:t>
            </a:r>
            <a:endParaRPr lang="en-GB" dirty="0">
              <a:solidFill>
                <a:schemeClr val="tx1"/>
              </a:solidFill>
            </a:endParaRPr>
          </a:p>
        </p:txBody>
      </p:sp>
      <p:sp>
        <p:nvSpPr>
          <p:cNvPr id="3" name="Tytuł 2"/>
          <p:cNvSpPr>
            <a:spLocks noGrp="1"/>
          </p:cNvSpPr>
          <p:nvPr>
            <p:ph type="title"/>
          </p:nvPr>
        </p:nvSpPr>
        <p:spPr/>
        <p:txBody>
          <a:bodyPr/>
          <a:lstStyle/>
          <a:p>
            <a:r>
              <a:rPr lang="pl-PL" dirty="0" smtClean="0"/>
              <a:t> </a:t>
            </a:r>
            <a:endParaRPr lang="pl-PL" dirty="0"/>
          </a:p>
        </p:txBody>
      </p:sp>
    </p:spTree>
    <p:extLst>
      <p:ext uri="{BB962C8B-B14F-4D97-AF65-F5344CB8AC3E}">
        <p14:creationId xmlns:p14="http://schemas.microsoft.com/office/powerpoint/2010/main" val="1192579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en-GB" dirty="0" smtClean="0"/>
              <a:t>Is there a time limit</a:t>
            </a:r>
            <a:endParaRPr lang="en-GB" dirty="0"/>
          </a:p>
        </p:txBody>
      </p:sp>
      <p:sp>
        <p:nvSpPr>
          <p:cNvPr id="4" name="Symbol zastępczy zawartości 3"/>
          <p:cNvSpPr>
            <a:spLocks noGrp="1"/>
          </p:cNvSpPr>
          <p:nvPr>
            <p:ph idx="1"/>
          </p:nvPr>
        </p:nvSpPr>
        <p:spPr>
          <a:xfrm>
            <a:off x="872067" y="2675467"/>
            <a:ext cx="7408333" cy="269774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indent="0" algn="ctr">
              <a:buNone/>
            </a:pPr>
            <a:r>
              <a:rPr lang="en-US" sz="2400" dirty="0">
                <a:latin typeface="Arial" panose="020B0604020202020204" pitchFamily="34" charset="0"/>
                <a:cs typeface="Arial" panose="020B0604020202020204" pitchFamily="34" charset="0"/>
              </a:rPr>
              <a:t>“Professional secrecy </a:t>
            </a:r>
            <a:r>
              <a:rPr lang="en-US" sz="2400" b="1" dirty="0">
                <a:latin typeface="Arial" panose="020B0604020202020204" pitchFamily="34" charset="0"/>
                <a:cs typeface="Arial" panose="020B0604020202020204" pitchFamily="34" charset="0"/>
              </a:rPr>
              <a:t>may not be limited in time</a:t>
            </a:r>
            <a:r>
              <a:rPr lang="en-US" sz="24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773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72067" y="3573017"/>
            <a:ext cx="7408333" cy="936104"/>
          </a:xfrm>
        </p:spPr>
        <p:txBody>
          <a:bodyPr/>
          <a:lstStyle/>
          <a:p>
            <a:pPr marL="0" indent="0" algn="ctr">
              <a:buNone/>
            </a:pPr>
            <a:r>
              <a:rPr lang="en-GB" dirty="0" smtClean="0">
                <a:solidFill>
                  <a:schemeClr val="tx1"/>
                </a:solidFill>
              </a:rPr>
              <a:t>Under Polish law there are </a:t>
            </a:r>
            <a:r>
              <a:rPr lang="en-GB" b="1" dirty="0" smtClean="0">
                <a:solidFill>
                  <a:schemeClr val="tx1"/>
                </a:solidFill>
              </a:rPr>
              <a:t>no provisions permitting waiver</a:t>
            </a:r>
            <a:r>
              <a:rPr lang="pl-PL" dirty="0" smtClean="0">
                <a:solidFill>
                  <a:schemeClr val="tx1"/>
                </a:solidFill>
              </a:rPr>
              <a:t> </a:t>
            </a:r>
            <a:r>
              <a:rPr lang="en-GB" dirty="0" smtClean="0">
                <a:solidFill>
                  <a:schemeClr val="tx1"/>
                </a:solidFill>
              </a:rPr>
              <a:t>of professional secrecy </a:t>
            </a:r>
            <a:r>
              <a:rPr lang="en-GB" b="1" dirty="0" smtClean="0">
                <a:solidFill>
                  <a:schemeClr val="tx1"/>
                </a:solidFill>
              </a:rPr>
              <a:t>by the client</a:t>
            </a:r>
            <a:r>
              <a:rPr lang="en-GB" dirty="0" smtClean="0">
                <a:solidFill>
                  <a:schemeClr val="tx1"/>
                </a:solidFill>
              </a:rPr>
              <a:t>.</a:t>
            </a:r>
            <a:endParaRPr lang="en-GB" dirty="0">
              <a:solidFill>
                <a:schemeClr val="tx1"/>
              </a:solidFill>
            </a:endParaRPr>
          </a:p>
        </p:txBody>
      </p:sp>
      <p:sp>
        <p:nvSpPr>
          <p:cNvPr id="3" name="Tytuł 2"/>
          <p:cNvSpPr>
            <a:spLocks noGrp="1"/>
          </p:cNvSpPr>
          <p:nvPr>
            <p:ph type="title"/>
          </p:nvPr>
        </p:nvSpPr>
        <p:spPr/>
        <p:txBody>
          <a:bodyPr/>
          <a:lstStyle/>
          <a:p>
            <a:r>
              <a:rPr lang="en-GB" dirty="0" smtClean="0"/>
              <a:t>Waiver by client</a:t>
            </a:r>
            <a:endParaRPr lang="en-GB" dirty="0"/>
          </a:p>
        </p:txBody>
      </p:sp>
    </p:spTree>
    <p:extLst>
      <p:ext uri="{BB962C8B-B14F-4D97-AF65-F5344CB8AC3E}">
        <p14:creationId xmlns:p14="http://schemas.microsoft.com/office/powerpoint/2010/main" val="133937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algn="just">
              <a:buFont typeface="Arial" panose="020B0604020202020204" pitchFamily="34" charset="0"/>
              <a:buChar char="•"/>
            </a:pPr>
            <a:r>
              <a:rPr lang="en-GB" b="1" dirty="0" smtClean="0">
                <a:solidFill>
                  <a:schemeClr val="tx1"/>
                </a:solidFill>
              </a:rPr>
              <a:t>“common” secrecy </a:t>
            </a:r>
            <a:r>
              <a:rPr lang="en-GB" dirty="0" smtClean="0">
                <a:solidFill>
                  <a:schemeClr val="tx1"/>
                </a:solidFill>
              </a:rPr>
              <a:t>– right to refuse answering any questions which relate to issues covered by professional secrecy, with possible exceptions;</a:t>
            </a:r>
          </a:p>
          <a:p>
            <a:pPr marL="0" indent="0" algn="just">
              <a:buNone/>
            </a:pPr>
            <a:endParaRPr lang="en-GB" dirty="0" smtClean="0">
              <a:solidFill>
                <a:schemeClr val="tx1"/>
              </a:solidFill>
            </a:endParaRPr>
          </a:p>
          <a:p>
            <a:pPr algn="just">
              <a:buFont typeface="Arial" panose="020B0604020202020204" pitchFamily="34" charset="0"/>
              <a:buChar char="•"/>
            </a:pPr>
            <a:r>
              <a:rPr lang="en-GB" b="1" dirty="0" smtClean="0">
                <a:solidFill>
                  <a:schemeClr val="tx1"/>
                </a:solidFill>
              </a:rPr>
              <a:t>secrecy associated with defence in criminal proceedings</a:t>
            </a:r>
            <a:r>
              <a:rPr lang="en-GB" dirty="0" smtClean="0">
                <a:solidFill>
                  <a:schemeClr val="tx1"/>
                </a:solidFill>
              </a:rPr>
              <a:t> – absolute; attorney can not be questioned;</a:t>
            </a:r>
            <a:endParaRPr lang="en-GB" dirty="0">
              <a:solidFill>
                <a:schemeClr val="tx1"/>
              </a:solidFill>
            </a:endParaRPr>
          </a:p>
        </p:txBody>
      </p:sp>
      <p:sp>
        <p:nvSpPr>
          <p:cNvPr id="3" name="Tytuł 2"/>
          <p:cNvSpPr>
            <a:spLocks noGrp="1"/>
          </p:cNvSpPr>
          <p:nvPr>
            <p:ph type="title"/>
          </p:nvPr>
        </p:nvSpPr>
        <p:spPr/>
        <p:txBody>
          <a:bodyPr>
            <a:normAutofit fontScale="90000"/>
          </a:bodyPr>
          <a:lstStyle/>
          <a:p>
            <a:r>
              <a:rPr lang="en-GB" dirty="0" smtClean="0"/>
              <a:t>criminal proceedings</a:t>
            </a:r>
            <a:br>
              <a:rPr lang="en-GB" dirty="0" smtClean="0"/>
            </a:br>
            <a:r>
              <a:rPr lang="en-GB" dirty="0" smtClean="0"/>
              <a:t>general rules</a:t>
            </a:r>
            <a:endParaRPr lang="en-GB" dirty="0"/>
          </a:p>
        </p:txBody>
      </p:sp>
    </p:spTree>
    <p:extLst>
      <p:ext uri="{BB962C8B-B14F-4D97-AF65-F5344CB8AC3E}">
        <p14:creationId xmlns:p14="http://schemas.microsoft.com/office/powerpoint/2010/main" val="967443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lnSpcReduction="20000"/>
          </a:bodyPr>
          <a:lstStyle/>
          <a:p>
            <a:pPr marL="0" indent="0" algn="just">
              <a:buNone/>
            </a:pPr>
            <a:r>
              <a:rPr lang="en-GB" dirty="0" smtClean="0">
                <a:solidFill>
                  <a:schemeClr val="tx1"/>
                </a:solidFill>
              </a:rPr>
              <a:t>Attorney at law can be questioned in criminal proceedings, </a:t>
            </a:r>
            <a:r>
              <a:rPr lang="en-GB" b="1" dirty="0" smtClean="0">
                <a:solidFill>
                  <a:schemeClr val="tx1"/>
                </a:solidFill>
              </a:rPr>
              <a:t>only subject to fulfilment of all following conditions</a:t>
            </a:r>
            <a:r>
              <a:rPr lang="en-GB" dirty="0" smtClean="0">
                <a:solidFill>
                  <a:schemeClr val="tx1"/>
                </a:solidFill>
              </a:rPr>
              <a:t>:</a:t>
            </a:r>
          </a:p>
          <a:p>
            <a:pPr marL="0" indent="0" algn="just">
              <a:buNone/>
            </a:pPr>
            <a:endParaRPr lang="en-GB" dirty="0" smtClean="0">
              <a:solidFill>
                <a:schemeClr val="tx1"/>
              </a:solidFill>
            </a:endParaRPr>
          </a:p>
          <a:p>
            <a:pPr algn="just">
              <a:buFont typeface="Arial" panose="020B0604020202020204" pitchFamily="34" charset="0"/>
              <a:buChar char="•"/>
            </a:pPr>
            <a:r>
              <a:rPr lang="en-GB" dirty="0" smtClean="0">
                <a:solidFill>
                  <a:schemeClr val="tx1"/>
                </a:solidFill>
              </a:rPr>
              <a:t>it is </a:t>
            </a:r>
            <a:r>
              <a:rPr lang="pl-PL" dirty="0" smtClean="0">
                <a:solidFill>
                  <a:schemeClr val="tx1"/>
                </a:solidFill>
              </a:rPr>
              <a:t>„</a:t>
            </a:r>
            <a:r>
              <a:rPr lang="en-GB" dirty="0" smtClean="0">
                <a:solidFill>
                  <a:schemeClr val="tx1"/>
                </a:solidFill>
              </a:rPr>
              <a:t>necessary for the justice system</a:t>
            </a:r>
            <a:r>
              <a:rPr lang="pl-PL" dirty="0" smtClean="0">
                <a:solidFill>
                  <a:schemeClr val="tx1"/>
                </a:solidFill>
              </a:rPr>
              <a:t>”</a:t>
            </a:r>
            <a:r>
              <a:rPr lang="en-GB" dirty="0" smtClean="0">
                <a:solidFill>
                  <a:schemeClr val="tx1"/>
                </a:solidFill>
              </a:rPr>
              <a:t>; and</a:t>
            </a:r>
          </a:p>
          <a:p>
            <a:pPr marL="0" indent="0" algn="just">
              <a:buNone/>
            </a:pPr>
            <a:endParaRPr lang="en-GB" dirty="0" smtClean="0">
              <a:solidFill>
                <a:schemeClr val="tx1"/>
              </a:solidFill>
            </a:endParaRPr>
          </a:p>
          <a:p>
            <a:pPr algn="just">
              <a:buFont typeface="Arial" panose="020B0604020202020204" pitchFamily="34" charset="0"/>
              <a:buChar char="•"/>
            </a:pPr>
            <a:r>
              <a:rPr lang="en-GB" dirty="0" smtClean="0">
                <a:solidFill>
                  <a:schemeClr val="tx1"/>
                </a:solidFill>
              </a:rPr>
              <a:t>the given fact may not be established in any other way, and</a:t>
            </a:r>
          </a:p>
          <a:p>
            <a:pPr marL="0" indent="0" algn="just">
              <a:buNone/>
            </a:pPr>
            <a:endParaRPr lang="en-GB" dirty="0" smtClean="0">
              <a:solidFill>
                <a:schemeClr val="tx1"/>
              </a:solidFill>
            </a:endParaRPr>
          </a:p>
          <a:p>
            <a:pPr algn="just">
              <a:buFont typeface="Arial" panose="020B0604020202020204" pitchFamily="34" charset="0"/>
              <a:buChar char="•"/>
            </a:pPr>
            <a:r>
              <a:rPr lang="en-GB" dirty="0" smtClean="0">
                <a:solidFill>
                  <a:schemeClr val="tx1"/>
                </a:solidFill>
              </a:rPr>
              <a:t>professional secrecy is specifically waived by decision of criminal court.</a:t>
            </a:r>
            <a:endParaRPr lang="en-GB" dirty="0">
              <a:solidFill>
                <a:schemeClr val="tx1"/>
              </a:solidFill>
            </a:endParaRPr>
          </a:p>
        </p:txBody>
      </p:sp>
      <p:sp>
        <p:nvSpPr>
          <p:cNvPr id="3" name="Tytuł 2"/>
          <p:cNvSpPr>
            <a:spLocks noGrp="1"/>
          </p:cNvSpPr>
          <p:nvPr>
            <p:ph type="title"/>
          </p:nvPr>
        </p:nvSpPr>
        <p:spPr/>
        <p:txBody>
          <a:bodyPr>
            <a:normAutofit fontScale="90000"/>
          </a:bodyPr>
          <a:lstStyle/>
          <a:p>
            <a:r>
              <a:rPr lang="en-US" b="1" dirty="0"/>
              <a:t>EXCEPTION </a:t>
            </a:r>
            <a:r>
              <a:rPr lang="en-US" b="1" dirty="0" smtClean="0"/>
              <a:t>1</a:t>
            </a:r>
            <a:r>
              <a:rPr lang="pl-PL" b="1" dirty="0" smtClean="0"/>
              <a:t/>
            </a:r>
            <a:br>
              <a:rPr lang="pl-PL" b="1" dirty="0" smtClean="0"/>
            </a:br>
            <a:r>
              <a:rPr lang="en-US" b="1" dirty="0" smtClean="0"/>
              <a:t>waiver </a:t>
            </a:r>
            <a:r>
              <a:rPr lang="en-US" b="1" dirty="0"/>
              <a:t>by the court</a:t>
            </a:r>
            <a:endParaRPr lang="pl-PL" dirty="0"/>
          </a:p>
        </p:txBody>
      </p:sp>
    </p:spTree>
    <p:extLst>
      <p:ext uri="{BB962C8B-B14F-4D97-AF65-F5344CB8AC3E}">
        <p14:creationId xmlns:p14="http://schemas.microsoft.com/office/powerpoint/2010/main" val="397115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72067" y="2060848"/>
            <a:ext cx="7408333" cy="4065315"/>
          </a:xfrm>
        </p:spPr>
        <p:txBody>
          <a:bodyPr>
            <a:normAutofit fontScale="92500" lnSpcReduction="10000"/>
          </a:bodyPr>
          <a:lstStyle/>
          <a:p>
            <a:pPr marL="0" indent="0">
              <a:buNone/>
            </a:pPr>
            <a:r>
              <a:rPr lang="en-US" dirty="0">
                <a:solidFill>
                  <a:schemeClr val="tx1"/>
                </a:solidFill>
              </a:rPr>
              <a:t>In 2016 </a:t>
            </a:r>
            <a:r>
              <a:rPr lang="en-US" dirty="0" smtClean="0">
                <a:solidFill>
                  <a:schemeClr val="tx1"/>
                </a:solidFill>
              </a:rPr>
              <a:t>a </a:t>
            </a:r>
            <a:r>
              <a:rPr lang="en-US" dirty="0">
                <a:solidFill>
                  <a:schemeClr val="tx1"/>
                </a:solidFill>
              </a:rPr>
              <a:t>180 degrees </a:t>
            </a:r>
            <a:r>
              <a:rPr lang="en-US" dirty="0" smtClean="0">
                <a:solidFill>
                  <a:schemeClr val="tx1"/>
                </a:solidFill>
              </a:rPr>
              <a:t>turn</a:t>
            </a:r>
            <a:r>
              <a:rPr lang="pl-PL" dirty="0" smtClean="0">
                <a:solidFill>
                  <a:schemeClr val="tx1"/>
                </a:solidFill>
              </a:rPr>
              <a:t>:</a:t>
            </a:r>
          </a:p>
          <a:p>
            <a:pPr marL="0" indent="0">
              <a:buNone/>
            </a:pPr>
            <a:endParaRPr lang="pl-PL" dirty="0" smtClean="0">
              <a:solidFill>
                <a:schemeClr val="tx1"/>
              </a:solidFill>
            </a:endParaRPr>
          </a:p>
          <a:p>
            <a:pPr marL="0" indent="0" algn="just">
              <a:buNone/>
            </a:pPr>
            <a:r>
              <a:rPr lang="en-US" dirty="0" smtClean="0">
                <a:solidFill>
                  <a:schemeClr val="tx1"/>
                </a:solidFill>
              </a:rPr>
              <a:t>from</a:t>
            </a:r>
            <a:r>
              <a:rPr lang="pl-PL" dirty="0" smtClean="0">
                <a:solidFill>
                  <a:schemeClr val="tx1"/>
                </a:solidFill>
              </a:rPr>
              <a:t>:	</a:t>
            </a:r>
            <a:r>
              <a:rPr lang="en-US" dirty="0" smtClean="0">
                <a:solidFill>
                  <a:schemeClr val="tx1"/>
                </a:solidFill>
              </a:rPr>
              <a:t>“</a:t>
            </a:r>
            <a:r>
              <a:rPr lang="pl-PL" dirty="0">
                <a:solidFill>
                  <a:schemeClr val="tx1"/>
                </a:solidFill>
              </a:rPr>
              <a:t>I</a:t>
            </a:r>
            <a:r>
              <a:rPr lang="en-US" dirty="0" smtClean="0">
                <a:solidFill>
                  <a:schemeClr val="tx1"/>
                </a:solidFill>
              </a:rPr>
              <a:t>t </a:t>
            </a:r>
            <a:r>
              <a:rPr lang="en-US" b="1" dirty="0">
                <a:solidFill>
                  <a:schemeClr val="tx1"/>
                </a:solidFill>
              </a:rPr>
              <a:t>is</a:t>
            </a:r>
            <a:r>
              <a:rPr lang="en-US" dirty="0">
                <a:solidFill>
                  <a:schemeClr val="tx1"/>
                </a:solidFill>
              </a:rPr>
              <a:t> </a:t>
            </a:r>
            <a:r>
              <a:rPr lang="en-US" b="1" dirty="0">
                <a:solidFill>
                  <a:schemeClr val="tx1"/>
                </a:solidFill>
              </a:rPr>
              <a:t>not acceptable </a:t>
            </a:r>
            <a:r>
              <a:rPr lang="en-US" dirty="0">
                <a:solidFill>
                  <a:schemeClr val="tx1"/>
                </a:solidFill>
              </a:rPr>
              <a:t>to conduct and use evidence obtained for the purpose of criminal proceedings through criminal </a:t>
            </a:r>
            <a:r>
              <a:rPr lang="en-US" dirty="0" smtClean="0">
                <a:solidFill>
                  <a:schemeClr val="tx1"/>
                </a:solidFill>
              </a:rPr>
              <a:t>offence</a:t>
            </a:r>
            <a:r>
              <a:rPr lang="pl-PL" dirty="0" smtClean="0">
                <a:solidFill>
                  <a:schemeClr val="tx1"/>
                </a:solidFill>
              </a:rPr>
              <a:t>.</a:t>
            </a:r>
            <a:r>
              <a:rPr lang="en-US" dirty="0" smtClean="0">
                <a:solidFill>
                  <a:schemeClr val="tx1"/>
                </a:solidFill>
              </a:rPr>
              <a:t>”,</a:t>
            </a:r>
            <a:endParaRPr lang="pl-PL" dirty="0" smtClean="0">
              <a:solidFill>
                <a:schemeClr val="tx1"/>
              </a:solidFill>
            </a:endParaRPr>
          </a:p>
          <a:p>
            <a:pPr marL="0" indent="0" algn="just">
              <a:buNone/>
            </a:pPr>
            <a:endParaRPr lang="pl-PL" dirty="0" smtClean="0">
              <a:solidFill>
                <a:schemeClr val="tx1"/>
              </a:solidFill>
            </a:endParaRPr>
          </a:p>
          <a:p>
            <a:pPr marL="0" indent="0" algn="just">
              <a:buNone/>
            </a:pPr>
            <a:r>
              <a:rPr lang="pl-PL" dirty="0">
                <a:solidFill>
                  <a:schemeClr val="tx1"/>
                </a:solidFill>
              </a:rPr>
              <a:t>t</a:t>
            </a:r>
            <a:r>
              <a:rPr lang="en-US" dirty="0" smtClean="0">
                <a:solidFill>
                  <a:schemeClr val="tx1"/>
                </a:solidFill>
              </a:rPr>
              <a:t>o</a:t>
            </a:r>
            <a:r>
              <a:rPr lang="pl-PL" dirty="0" smtClean="0">
                <a:solidFill>
                  <a:schemeClr val="tx1"/>
                </a:solidFill>
              </a:rPr>
              <a:t>:	</a:t>
            </a:r>
            <a:r>
              <a:rPr lang="en-US" dirty="0" smtClean="0">
                <a:solidFill>
                  <a:schemeClr val="tx1"/>
                </a:solidFill>
              </a:rPr>
              <a:t>“Evidence </a:t>
            </a:r>
            <a:r>
              <a:rPr lang="en-US" b="1" dirty="0">
                <a:solidFill>
                  <a:schemeClr val="tx1"/>
                </a:solidFill>
              </a:rPr>
              <a:t>may not be considered unacceptable </a:t>
            </a:r>
            <a:r>
              <a:rPr lang="en-US" dirty="0">
                <a:solidFill>
                  <a:schemeClr val="tx1"/>
                </a:solidFill>
              </a:rPr>
              <a:t>solely based on the fact that it has been obtained with infringement of procedural provisions or by criminal act, unless such evidence has been obtained in connection with public duties by a public officer, by: manslaughter, deliberate damage to health or depravation of freedom.”</a:t>
            </a:r>
            <a:endParaRPr lang="pl-PL" dirty="0">
              <a:solidFill>
                <a:schemeClr val="tx1"/>
              </a:solidFill>
            </a:endParaRPr>
          </a:p>
        </p:txBody>
      </p:sp>
      <p:sp>
        <p:nvSpPr>
          <p:cNvPr id="3" name="Tytuł 2"/>
          <p:cNvSpPr>
            <a:spLocks noGrp="1"/>
          </p:cNvSpPr>
          <p:nvPr>
            <p:ph type="title"/>
          </p:nvPr>
        </p:nvSpPr>
        <p:spPr/>
        <p:txBody>
          <a:bodyPr>
            <a:normAutofit fontScale="90000"/>
          </a:bodyPr>
          <a:lstStyle/>
          <a:p>
            <a:r>
              <a:rPr lang="en-GB" b="1" dirty="0" smtClean="0"/>
              <a:t>EXCEPTION 2</a:t>
            </a:r>
            <a:br>
              <a:rPr lang="en-GB" b="1" dirty="0" smtClean="0"/>
            </a:br>
            <a:r>
              <a:rPr lang="en-GB" b="1" dirty="0" smtClean="0"/>
              <a:t>“fruits of the poisonous tree”</a:t>
            </a:r>
            <a:endParaRPr lang="en-GB" dirty="0"/>
          </a:p>
        </p:txBody>
      </p:sp>
    </p:spTree>
    <p:extLst>
      <p:ext uri="{BB962C8B-B14F-4D97-AF65-F5344CB8AC3E}">
        <p14:creationId xmlns:p14="http://schemas.microsoft.com/office/powerpoint/2010/main" val="3580481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72067" y="2675467"/>
            <a:ext cx="7408333" cy="3057789"/>
          </a:xfrm>
        </p:spPr>
        <p:txBody>
          <a:bodyPr>
            <a:normAutofit fontScale="92500" lnSpcReduction="20000"/>
          </a:bodyPr>
          <a:lstStyle/>
          <a:p>
            <a:pPr marL="0" indent="0" algn="just">
              <a:buNone/>
            </a:pPr>
            <a:r>
              <a:rPr lang="en-GB" dirty="0" smtClean="0">
                <a:solidFill>
                  <a:schemeClr val="tx1"/>
                </a:solidFill>
              </a:rPr>
              <a:t>The law is silent on use of information covered by professional secrecy in own criminal or disciplinary proceedings.</a:t>
            </a:r>
          </a:p>
          <a:p>
            <a:pPr marL="0" indent="0" algn="just">
              <a:buNone/>
            </a:pPr>
            <a:endParaRPr lang="en-GB" dirty="0" smtClean="0">
              <a:solidFill>
                <a:schemeClr val="tx1"/>
              </a:solidFill>
            </a:endParaRPr>
          </a:p>
          <a:p>
            <a:pPr marL="0" indent="0" algn="just">
              <a:buNone/>
            </a:pPr>
            <a:r>
              <a:rPr lang="en-GB" dirty="0" smtClean="0">
                <a:solidFill>
                  <a:schemeClr val="tx1"/>
                </a:solidFill>
              </a:rPr>
              <a:t>A widely accepted view however is that in this </a:t>
            </a:r>
            <a:r>
              <a:rPr lang="en-GB" b="1" dirty="0" smtClean="0">
                <a:solidFill>
                  <a:schemeClr val="tx1"/>
                </a:solidFill>
              </a:rPr>
              <a:t>conflict of values between professional obligations and right to defence</a:t>
            </a:r>
            <a:r>
              <a:rPr lang="en-GB" dirty="0" smtClean="0">
                <a:solidFill>
                  <a:schemeClr val="tx1"/>
                </a:solidFill>
              </a:rPr>
              <a:t> – the latter prevails.</a:t>
            </a:r>
          </a:p>
          <a:p>
            <a:pPr marL="0" indent="0" algn="just">
              <a:buNone/>
            </a:pPr>
            <a:endParaRPr lang="en-GB" dirty="0" smtClean="0">
              <a:solidFill>
                <a:schemeClr val="tx1"/>
              </a:solidFill>
            </a:endParaRPr>
          </a:p>
          <a:p>
            <a:pPr marL="0" indent="0" algn="just">
              <a:buNone/>
            </a:pPr>
            <a:r>
              <a:rPr lang="en-GB" b="1" dirty="0" smtClean="0">
                <a:solidFill>
                  <a:schemeClr val="tx1"/>
                </a:solidFill>
              </a:rPr>
              <a:t>Large risk of misuse</a:t>
            </a:r>
            <a:r>
              <a:rPr lang="en-GB" dirty="0" smtClean="0">
                <a:solidFill>
                  <a:schemeClr val="tx1"/>
                </a:solidFill>
              </a:rPr>
              <a:t> by initiating procedures just to extract information.</a:t>
            </a:r>
            <a:endParaRPr lang="en-GB" dirty="0">
              <a:solidFill>
                <a:schemeClr val="tx1"/>
              </a:solidFill>
            </a:endParaRPr>
          </a:p>
        </p:txBody>
      </p:sp>
      <p:sp>
        <p:nvSpPr>
          <p:cNvPr id="3" name="Tytuł 2"/>
          <p:cNvSpPr>
            <a:spLocks noGrp="1"/>
          </p:cNvSpPr>
          <p:nvPr>
            <p:ph type="title"/>
          </p:nvPr>
        </p:nvSpPr>
        <p:spPr/>
        <p:txBody>
          <a:bodyPr>
            <a:normAutofit fontScale="90000"/>
          </a:bodyPr>
          <a:lstStyle/>
          <a:p>
            <a:r>
              <a:rPr lang="en-GB" b="1" dirty="0" smtClean="0"/>
              <a:t>EXCEPTION 3</a:t>
            </a:r>
            <a:br>
              <a:rPr lang="en-GB" b="1" dirty="0" smtClean="0"/>
            </a:br>
            <a:r>
              <a:rPr lang="en-GB" b="1" dirty="0" smtClean="0"/>
              <a:t>“self defence”</a:t>
            </a:r>
            <a:endParaRPr lang="en-GB" dirty="0"/>
          </a:p>
        </p:txBody>
      </p:sp>
    </p:spTree>
    <p:extLst>
      <p:ext uri="{BB962C8B-B14F-4D97-AF65-F5344CB8AC3E}">
        <p14:creationId xmlns:p14="http://schemas.microsoft.com/office/powerpoint/2010/main" val="296927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ształt fali">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Kształt fal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ształt fal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1583</TotalTime>
  <Words>909</Words>
  <Application>Microsoft Office PowerPoint</Application>
  <PresentationFormat>Pokaz na ekranie (4:3)</PresentationFormat>
  <Paragraphs>89</Paragraphs>
  <Slides>17</Slides>
  <Notes>0</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Kształt fali</vt:lpstr>
      <vt:lpstr>professional privilege</vt:lpstr>
      <vt:lpstr>What is professional privilege</vt:lpstr>
      <vt:lpstr> </vt:lpstr>
      <vt:lpstr>Is there a time limit</vt:lpstr>
      <vt:lpstr>Waiver by client</vt:lpstr>
      <vt:lpstr>criminal proceedings general rules</vt:lpstr>
      <vt:lpstr>EXCEPTION 1 waiver by the court</vt:lpstr>
      <vt:lpstr>EXCEPTION 2 “fruits of the poisonous tree”</vt:lpstr>
      <vt:lpstr>EXCEPTION 3 “self defence”</vt:lpstr>
      <vt:lpstr>civil proceedings</vt:lpstr>
      <vt:lpstr>EXCEPTION 4 money laundering and financing terrorism</vt:lpstr>
      <vt:lpstr>EXCEPTION 4 money laundering and financing terrorism</vt:lpstr>
      <vt:lpstr>EXCEPTION 5 tax schemes (MDR)</vt:lpstr>
      <vt:lpstr>Prezentacja programu PowerPoint</vt:lpstr>
      <vt:lpstr>Prezentacja programu PowerPoint</vt:lpstr>
      <vt:lpstr>Prezentacja programu PowerPoint</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privilege</dc:title>
  <dc:creator>USER</dc:creator>
  <cp:lastModifiedBy>USER</cp:lastModifiedBy>
  <cp:revision>39</cp:revision>
  <dcterms:created xsi:type="dcterms:W3CDTF">2019-08-22T08:18:00Z</dcterms:created>
  <dcterms:modified xsi:type="dcterms:W3CDTF">2019-09-11T11:25:17Z</dcterms:modified>
</cp:coreProperties>
</file>