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10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780" r:id="rId1"/>
  </p:sldMasterIdLst>
  <p:notesMasterIdLst>
    <p:notesMasterId r:id="rId2"/>
  </p:notesMasterIdLst>
  <p:handoutMasterIdLst>
    <p:handoutMasterId r:id="rId3"/>
  </p:handoutMasterIdLst>
  <p:sldIdLst>
    <p:sldId id="256" r:id="rId4"/>
    <p:sldId id="268" r:id="rId5"/>
    <p:sldId id="257" r:id="rId6"/>
    <p:sldId id="271" r:id="rId7"/>
    <p:sldId id="270" r:id="rId8"/>
    <p:sldId id="258" r:id="rId9"/>
    <p:sldId id="259" r:id="rId10"/>
    <p:sldId id="260" r:id="rId11"/>
    <p:sldId id="266" r:id="rId12"/>
    <p:sldId id="267" r:id="rId13"/>
    <p:sldId id="263" r:id="rId14"/>
    <p:sldId id="264" r:id="rId15"/>
    <p:sldId id="265" r:id="rId16"/>
  </p:sldIdLst>
  <p:sldSz cx="9144000" cy="6858000" type="screen4x3"/>
  <p:notesSz cx="6858000" cy="9945688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3" autoAdjust="0"/>
  </p:normalViewPr>
  <p:slideViewPr>
    <p:cSldViewPr>
      <p:cViewPr varScale="1">
        <p:scale>
          <a:sx n="71" d="100"/>
          <a:sy n="71" d="100"/>
        </p:scale>
        <p:origin x="-178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059B-7557-4749-9559-8EF750E3FD7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5814-EAF5-45D8-B46F-F760D0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2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ED099-81FD-470B-836D-106ABC2BB66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7629-E8C8-4B80-896E-44C942A6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7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7629-E8C8-4B80-896E-44C942A6AB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301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492BFA-16D7-4740-B296-9079E4A3F9FD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3152-E668-4F63-8FDB-FA6C5C2FBB5B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817-A95F-4130-90DF-30CEA1B5B1AA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DCF-B14C-441C-8BDD-39F048C585F7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1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C7DC-2556-42A0-8269-18804883DD5B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1829-BECD-41F3-A111-D34326057964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61B2-C67E-4F01-8AE3-CCC69865276B}" type="datetime1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1EB-7617-4A8F-A710-707C7F07516B}" type="datetime1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C434-C0D1-44F1-BACF-1A35AA6B4964}" type="datetime1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BA1-6968-41A1-8319-A3351D999593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D8FD-8322-4E10-B593-FB1657CA0E95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D4D49D-D3A5-442E-86EB-80ED9672DFA4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jpeg" /><Relationship Id="rId6" Type="http://schemas.openxmlformats.org/officeDocument/2006/relationships/image" Target="../media/image1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6400800" cy="1859280"/>
          </a:xfrm>
        </p:spPr>
        <p:txBody>
          <a:bodyPr>
            <a:normAutofit/>
          </a:bodyPr>
          <a:lstStyle/>
          <a:p>
            <a:r>
              <a:rPr lang="en-US" sz="3200" b="1"/>
              <a:t>Independence of Bar </a:t>
            </a:r>
            <a:br>
              <a:rPr lang="en-US" sz="3200" b="1"/>
            </a:br>
            <a:r>
              <a:rPr lang="en-US" sz="2400" b="1"/>
              <a:t>Tokyo Bar Association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For World City Bar Leaders </a:t>
            </a:r>
          </a:p>
          <a:p>
            <a:r>
              <a:rPr lang="en-US"/>
              <a:t>September 2019 </a:t>
            </a:r>
          </a:p>
          <a:p>
            <a:r>
              <a:rPr lang="en-US"/>
              <a:t>Haruhiko Esaka / esaka-h@toben.or.jp</a:t>
            </a:r>
          </a:p>
          <a:p>
            <a:r>
              <a:rPr lang="en-US"/>
              <a:t>Vice President 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609600"/>
            <a:ext cx="246126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2174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6400800" cy="3581401"/>
          </a:xfrm>
        </p:spPr>
        <p:txBody>
          <a:bodyPr>
            <a:normAutofit lnSpcReduction="10000"/>
          </a:bodyPr>
          <a:lstStyle/>
          <a:p>
            <a:pPr marL="400050" indent="-400050">
              <a:buAutoNum type="romanLcParenR"/>
            </a:pPr>
            <a:r>
              <a:rPr lang="en-US" b="1"/>
              <a:t>Warning</a:t>
            </a:r>
            <a:r>
              <a:rPr lang="en-US"/>
              <a:t>, ii) </a:t>
            </a:r>
            <a:r>
              <a:rPr lang="en-US" b="1"/>
              <a:t>Suspension of Business (max. 2 years)</a:t>
            </a:r>
            <a:r>
              <a:rPr lang="en-US"/>
              <a:t>; iii) </a:t>
            </a:r>
            <a:r>
              <a:rPr lang="en-US" b="1"/>
              <a:t>Order to Deregistration (from TBA) but not lose qualification to be an attorney</a:t>
            </a:r>
            <a:r>
              <a:rPr lang="en-US"/>
              <a:t>; and iv) </a:t>
            </a:r>
            <a:r>
              <a:rPr lang="en-US" b="1"/>
              <a:t>Expulsion – lose qualification to be an attorney for 3 years. </a:t>
            </a:r>
          </a:p>
          <a:p>
            <a:r>
              <a:rPr lang="en-US" sz="1800"/>
              <a:t>note: in the case above iii), theoretically, the member can register at another local bar to continue his business., though it is very tough  in fact. </a:t>
            </a:r>
          </a:p>
          <a:p>
            <a:r>
              <a:rPr lang="en-US" sz="1800"/>
              <a:t> note: </a:t>
            </a:r>
            <a:r>
              <a:rPr lang="en-US" sz="1800">
                <a:solidFill>
                  <a:schemeClr val="tx1"/>
                </a:solidFill>
              </a:rPr>
              <a:t>JFBA itself has Discipline Committee. They review the case and may change the declared sanction or even possible to reach “No sanction.”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00800" cy="685800"/>
          </a:xfrm>
        </p:spPr>
        <p:txBody>
          <a:bodyPr>
            <a:noAutofit/>
          </a:bodyPr>
          <a:lstStyle/>
          <a:p>
            <a:pPr algn="l"/>
            <a:r>
              <a:rPr lang="en-US" sz="3200"/>
              <a:t>4 types of sanction - disciplinary punishments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14400"/>
            <a:ext cx="2133600" cy="21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2542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DC has to deal any and all received cases.</a:t>
            </a:r>
          </a:p>
          <a:p>
            <a:r>
              <a:rPr lang="en-US"/>
              <a:t>Majority of payments: to investigators (such as hired attorneys)  </a:t>
            </a:r>
          </a:p>
          <a:p>
            <a:r>
              <a:rPr lang="en-US"/>
              <a:t>2018 for DC and PC: approximately USD 394,000  / EURO 361,000 (EURO1 =JPY120)</a:t>
            </a:r>
          </a:p>
          <a:p>
            <a:r>
              <a:rPr lang="en-US"/>
              <a:t>Heavy Burden on TBA to defend our autonomy!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Heavy burden - COST for disciplinary committee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876800"/>
            <a:ext cx="2031708" cy="168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6026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TBA has about 8,500 members (including 1,700 female members – 20%) among 41,000 members in Japan. The largest local.   </a:t>
            </a:r>
          </a:p>
          <a:p>
            <a:r>
              <a:rPr lang="en-US"/>
              <a:t>As the largest in Japan, TBA have spent much of effort to defend our autonomy.</a:t>
            </a:r>
          </a:p>
          <a:p>
            <a:r>
              <a:rPr lang="en-US"/>
              <a:t>If failed, we would bring interference by Gov.,we would not be able to defend human rights.</a:t>
            </a:r>
          </a:p>
          <a:p>
            <a:pPr indent="0">
              <a:buNone/>
            </a:pPr>
            <a:endParaRPr lang="en-US"/>
          </a:p>
          <a:p>
            <a:pPr indent="0">
              <a:buNone/>
            </a:pPr>
            <a:r>
              <a:rPr lang="en-US"/>
              <a:t>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940" y="228600"/>
            <a:ext cx="246126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2625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/>
              <a:t> </a:t>
            </a:r>
            <a:r>
              <a:rPr lang="en-US"/>
              <a:t> </a:t>
            </a:r>
          </a:p>
          <a:p>
            <a:pPr indent="0">
              <a:buNone/>
            </a:pPr>
            <a:endParaRPr lang="en-US"/>
          </a:p>
          <a:p>
            <a:pPr indent="0">
              <a:buNone/>
            </a:pPr>
            <a:endParaRPr lang="en-US"/>
          </a:p>
          <a:p>
            <a:pPr indent="0">
              <a:buNone/>
            </a:pPr>
            <a:endParaRPr lang="en-US"/>
          </a:p>
          <a:p>
            <a:pPr indent="0">
              <a:buNone/>
            </a:pPr>
            <a:endParaRPr lang="en-US"/>
          </a:p>
          <a:p>
            <a:pPr indent="0" algn="ctr">
              <a:buNone/>
            </a:pPr>
            <a:r>
              <a:rPr lang="en-US" sz="2800" b="1"/>
              <a:t>Any Questions?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048000"/>
          </a:xfrm>
        </p:spPr>
        <p:txBody>
          <a:bodyPr/>
          <a:lstStyle/>
          <a:p>
            <a:br>
              <a:rPr lang="en-US"/>
            </a:br>
            <a:r>
              <a:rPr lang="en-US" sz="2800" b="1"/>
              <a:t>TBA will continue to effort to maintain our autonomy.</a:t>
            </a:r>
            <a:br>
              <a:rPr lang="en-US" sz="2800" b="1"/>
            </a:br>
            <a:br>
              <a:rPr lang="en-US" sz="2800" b="1"/>
            </a:br>
            <a:r>
              <a:rPr lang="en-US" sz="2800"/>
              <a:t>Thank you for listening!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168114"/>
            <a:ext cx="1905000" cy="34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27622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52400"/>
            <a:ext cx="4038600" cy="216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5444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History – Before and After WWII</a:t>
            </a:r>
          </a:p>
          <a:p>
            <a:r>
              <a:rPr lang="en-US"/>
              <a:t>What is “Independence”?  Why</a:t>
            </a:r>
            <a:r>
              <a:rPr lang="ja-JP" altLang="en-US"/>
              <a:t> </a:t>
            </a:r>
            <a:r>
              <a:rPr lang="en-US"/>
              <a:t>is it important?</a:t>
            </a:r>
          </a:p>
          <a:p>
            <a:r>
              <a:rPr lang="en-US"/>
              <a:t>Who is our supervisor?</a:t>
            </a:r>
          </a:p>
          <a:p>
            <a:r>
              <a:rPr lang="en-US"/>
              <a:t>Our effort  - financial independence,  no governmental appointments, and disciplinary procedures</a:t>
            </a:r>
          </a:p>
          <a:p>
            <a:r>
              <a:rPr lang="en-US"/>
              <a:t> Conclusion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Agenda </a:t>
            </a:r>
          </a:p>
        </p:txBody>
      </p:sp>
    </p:spTree>
    <p:extLst>
      <p:ext uri="{BB962C8B-B14F-4D97-AF65-F5344CB8AC3E}">
        <p14:creationId xmlns:p14="http://schemas.microsoft.com/office/powerpoint/2010/main" val="16118167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71800"/>
            <a:ext cx="6400800" cy="3124201"/>
          </a:xfrm>
        </p:spPr>
        <p:txBody>
          <a:bodyPr>
            <a:normAutofit lnSpcReduction="10000"/>
          </a:bodyPr>
          <a:lstStyle/>
          <a:p>
            <a:r>
              <a:rPr lang="en-US" b="1"/>
              <a:t>Before WWII</a:t>
            </a:r>
            <a:r>
              <a:rPr lang="en-US"/>
              <a:t> – Era supervised by Gov. </a:t>
            </a:r>
          </a:p>
          <a:p>
            <a:pPr marL="708660" indent="-342900">
              <a:buFont typeface="Wingdings" panose="05000000000000000000" pitchFamily="2" charset="2"/>
              <a:buChar char="ü"/>
            </a:pPr>
            <a:r>
              <a:rPr lang="en-US" u="sng"/>
              <a:t>Act of Attorney 1893</a:t>
            </a:r>
            <a:r>
              <a:rPr lang="en-US"/>
              <a:t>: gave attorneys legal ground.  </a:t>
            </a:r>
          </a:p>
          <a:p>
            <a:pPr indent="0">
              <a:buNone/>
            </a:pPr>
            <a:r>
              <a:rPr lang="en-US"/>
              <a:t>	German style – supervised by Chief  	Prosecutors of each district court. </a:t>
            </a:r>
          </a:p>
          <a:p>
            <a:pPr marL="708660" indent="-342900">
              <a:buFont typeface="Wingdings" panose="05000000000000000000" pitchFamily="2" charset="2"/>
              <a:buChar char="ü"/>
            </a:pPr>
            <a:r>
              <a:rPr lang="en-US" u="sng"/>
              <a:t>Amended 1933</a:t>
            </a:r>
            <a:r>
              <a:rPr lang="en-US"/>
              <a:t>:  Ministry of Justice authorized for punishment.  </a:t>
            </a:r>
          </a:p>
          <a:p>
            <a:pPr indent="0">
              <a:buNone/>
            </a:pPr>
            <a:r>
              <a:rPr lang="en-US"/>
              <a:t>		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609600"/>
            <a:ext cx="2856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51470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124201"/>
          </a:xfrm>
        </p:spPr>
        <p:txBody>
          <a:bodyPr/>
          <a:lstStyle/>
          <a:p>
            <a:pPr indent="0">
              <a:buNone/>
            </a:pPr>
            <a:r>
              <a:rPr lang="en-US"/>
              <a:t>		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Militarism oppressed activities of bars and attorneys</a:t>
            </a:r>
            <a:b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- Infamous </a:t>
            </a:r>
            <a:r>
              <a:rPr lang="en-US" sz="2400" u="sng">
                <a:solidFill>
                  <a:schemeClr val="tx1"/>
                </a:solidFill>
              </a:rPr>
              <a:t>“Maintenance of the Public Order Act </a:t>
            </a:r>
            <a:r>
              <a:rPr lang="en-US" sz="2400">
                <a:solidFill>
                  <a:schemeClr val="tx1"/>
                </a:solidFill>
              </a:rPr>
              <a:t>1924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” even allowed arrest of attorneys. Gov. deprived of their qualifications!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782" y="3427471"/>
            <a:ext cx="3015065" cy="18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756463"/>
            <a:ext cx="2743200" cy="18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46848"/>
            <a:ext cx="2726531" cy="13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060" y="3432163"/>
            <a:ext cx="2057400" cy="15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782" y="5105400"/>
            <a:ext cx="1904724" cy="16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219" y="3184763"/>
            <a:ext cx="2949781" cy="21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199" y="1430211"/>
            <a:ext cx="2484099" cy="17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6759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400800" cy="3124201"/>
          </a:xfrm>
        </p:spPr>
        <p:txBody>
          <a:bodyPr>
            <a:normAutofit fontScale="92500"/>
          </a:bodyPr>
          <a:lstStyle/>
          <a:p>
            <a:r>
              <a:rPr lang="en-US" b="1"/>
              <a:t>After WWII </a:t>
            </a:r>
            <a:r>
              <a:rPr lang="en-US"/>
              <a:t>–  “Revolution”under GHQ occupation (1945 – 1952).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/>
              <a:t>Ministry of Justice vs. bars.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/>
              <a:t>Bars appealed to the Parliament.</a:t>
            </a:r>
          </a:p>
          <a:p>
            <a:pPr marL="0" indent="0">
              <a:buNone/>
            </a:pPr>
            <a:r>
              <a:rPr lang="en-US" altLang="ja-JP"/>
              <a:t>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/>
              <a:t>New Act 1949</a:t>
            </a:r>
            <a:r>
              <a:rPr lang="en-US"/>
              <a:t>:  </a:t>
            </a:r>
            <a:r>
              <a:rPr lang="en-US" altLang="ja-JP"/>
              <a:t>Bar’s independence was established. T</a:t>
            </a:r>
            <a:r>
              <a:rPr lang="en-US"/>
              <a:t>his is the current base of status. </a:t>
            </a:r>
          </a:p>
          <a:p>
            <a:pPr indent="0">
              <a:buNone/>
            </a:pPr>
            <a:r>
              <a:rPr lang="en-US"/>
              <a:t>		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0749"/>
            <a:ext cx="1905000" cy="24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767" y="676835"/>
            <a:ext cx="1942367" cy="19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341147"/>
            <a:ext cx="2096233" cy="15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648018"/>
            <a:ext cx="2306869" cy="113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6397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/>
              <a:t>High level of autonomy</a:t>
            </a:r>
            <a:r>
              <a:rPr lang="en-US"/>
              <a:t> for local bar associations (including TBA) and the federation (JFBA). </a:t>
            </a:r>
          </a:p>
          <a:p>
            <a:r>
              <a:rPr lang="en-US"/>
              <a:t>The Law realized 3 key matters, including bar’s authority of disqualifying an attorney.   </a:t>
            </a:r>
          </a:p>
          <a:p>
            <a:r>
              <a:rPr lang="en-US"/>
              <a:t>Why bar’s autonomy is required? </a:t>
            </a:r>
          </a:p>
          <a:p>
            <a:pPr indent="0">
              <a:buNone/>
            </a:pPr>
            <a:r>
              <a:rPr lang="en-US"/>
              <a:t>i) To </a:t>
            </a:r>
            <a:r>
              <a:rPr lang="en-US" b="1"/>
              <a:t>battle with Gov’s interference </a:t>
            </a:r>
            <a:r>
              <a:rPr lang="en-US"/>
              <a:t>to human rights; ii) To </a:t>
            </a:r>
            <a:r>
              <a:rPr lang="en-US" b="1"/>
              <a:t>maintain quality of attorneys </a:t>
            </a:r>
            <a:r>
              <a:rPr lang="en-US"/>
              <a:t>for due court proceedings; and iii) To ensure the system “</a:t>
            </a:r>
            <a:r>
              <a:rPr lang="en-US" b="1"/>
              <a:t>Checks and Balances</a:t>
            </a:r>
            <a:r>
              <a:rPr lang="en-US"/>
              <a:t>” among judicial institutions.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3955"/>
            <a:ext cx="7756263" cy="1054250"/>
          </a:xfrm>
        </p:spPr>
        <p:txBody>
          <a:bodyPr/>
          <a:lstStyle/>
          <a:p>
            <a:pPr algn="l"/>
            <a:r>
              <a:rPr lang="en-US" sz="2800"/>
              <a:t>The New Act 1949</a:t>
            </a:r>
            <a:br>
              <a:rPr lang="en-US" sz="2800"/>
            </a:br>
            <a:r>
              <a:rPr lang="en-US" sz="2800"/>
              <a:t>- Sophisticated for our independence. </a:t>
            </a:r>
            <a:r>
              <a:rPr lang="en-US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108" y="411480"/>
            <a:ext cx="2263479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5295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Japanese Gov. has </a:t>
            </a:r>
            <a:r>
              <a:rPr lang="en-US" b="1" u="sng"/>
              <a:t>NO</a:t>
            </a:r>
            <a:r>
              <a:rPr lang="en-US"/>
              <a:t> authority to supervise attorneys.</a:t>
            </a:r>
          </a:p>
          <a:p>
            <a:r>
              <a:rPr lang="en-US"/>
              <a:t>Attorneys – mandatory registration at a local bar association.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Note: Japan Federal Bar Association (JFBA) co-ordinate all local bars.</a:t>
            </a:r>
          </a:p>
          <a:p>
            <a:pPr indent="0">
              <a:buNone/>
            </a:pPr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/>
              <a:t>Bar associations have authority to   supervise members.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43000"/>
            <a:ext cx="26060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0827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b="1"/>
              <a:t>Financial Independence </a:t>
            </a:r>
          </a:p>
          <a:p>
            <a:pPr marL="0" indent="0">
              <a:buNone/>
            </a:pPr>
            <a:r>
              <a:rPr lang="en-US"/>
              <a:t>– No Gov’s subsidy – A TBA member pays </a:t>
            </a:r>
            <a:r>
              <a:rPr lang="en-US" b="1"/>
              <a:t>approx. USD 310 </a:t>
            </a:r>
            <a:r>
              <a:rPr lang="en-US" b="1" u="sng"/>
              <a:t>per month</a:t>
            </a:r>
            <a:r>
              <a:rPr lang="en-US" b="1"/>
              <a:t> (</a:t>
            </a:r>
            <a:r>
              <a:rPr lang="en-US"/>
              <a:t>USD 1 = JPY110) - Members must pay a high cost for independence!  </a:t>
            </a:r>
          </a:p>
          <a:p>
            <a:r>
              <a:rPr lang="en-US"/>
              <a:t>2. </a:t>
            </a:r>
            <a:r>
              <a:rPr lang="en-US" b="1" u="sng"/>
              <a:t>NO</a:t>
            </a:r>
            <a:r>
              <a:rPr lang="en-US" b="1"/>
              <a:t> Gov. appointment</a:t>
            </a:r>
            <a:r>
              <a:rPr lang="en-US"/>
              <a:t>  - President and other board members elected by registered bar members. </a:t>
            </a:r>
          </a:p>
          <a:p>
            <a:r>
              <a:rPr lang="en-US"/>
              <a:t>3. to keep members’ quality - </a:t>
            </a:r>
            <a:r>
              <a:rPr lang="en-US" b="1"/>
              <a:t>Independence of Disciplinary/Punishment </a:t>
            </a:r>
            <a:r>
              <a:rPr lang="ja-JP" altLang="en-US"/>
              <a:t>→　</a:t>
            </a:r>
            <a:r>
              <a:rPr lang="en-US" altLang="ja-JP"/>
              <a:t>see Next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Effort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421340"/>
            <a:ext cx="2085976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4470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581401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u="sng"/>
              <a:t>Claimant (Anybody can do. No filing charge) </a:t>
            </a:r>
          </a:p>
          <a:p>
            <a:pPr indent="0">
              <a:buNone/>
            </a:pPr>
            <a:r>
              <a:rPr lang="ja-JP" altLang="en-US"/>
              <a:t>↓ </a:t>
            </a:r>
            <a:r>
              <a:rPr lang="en-US" altLang="ja-JP"/>
              <a:t>filing to TBA if “disgraceful conduct” allegation (Law Art. 56)</a:t>
            </a:r>
          </a:p>
          <a:p>
            <a:pPr indent="0">
              <a:buNone/>
            </a:pPr>
            <a:r>
              <a:rPr lang="en-US" b="1" u="sng"/>
              <a:t>Discipline Committee (DC): Investigation/Hearing</a:t>
            </a:r>
            <a:r>
              <a:rPr lang="en-US" b="1"/>
              <a:t>  </a:t>
            </a:r>
          </a:p>
          <a:p>
            <a:pPr indent="0">
              <a:buNone/>
            </a:pPr>
            <a:r>
              <a:rPr lang="ja-JP" altLang="en-US"/>
              <a:t>  →　</a:t>
            </a:r>
            <a:r>
              <a:rPr lang="en-US" altLang="ja-JP"/>
              <a:t>No ground</a:t>
            </a:r>
            <a:r>
              <a:rPr lang="ja-JP" altLang="en-US"/>
              <a:t>　→　</a:t>
            </a:r>
            <a:r>
              <a:rPr lang="en-US" altLang="ja-JP"/>
              <a:t>dismissed</a:t>
            </a:r>
            <a:endParaRPr lang="en-US"/>
          </a:p>
          <a:p>
            <a:pPr indent="0">
              <a:buNone/>
            </a:pPr>
            <a:r>
              <a:rPr lang="ja-JP" altLang="en-US"/>
              <a:t>↓　</a:t>
            </a:r>
            <a:r>
              <a:rPr lang="en-US" altLang="ja-JP"/>
              <a:t>f</a:t>
            </a:r>
            <a:r>
              <a:rPr lang="en-US"/>
              <a:t>ound reasonable ground </a:t>
            </a:r>
          </a:p>
          <a:p>
            <a:pPr indent="0">
              <a:buNone/>
            </a:pPr>
            <a:r>
              <a:rPr lang="en-US" b="1" u="sng"/>
              <a:t>Punishment Committee (PC)</a:t>
            </a:r>
            <a:r>
              <a:rPr lang="ja-JP" altLang="en-US" b="1" u="sng"/>
              <a:t> </a:t>
            </a:r>
            <a:r>
              <a:rPr lang="ja-JP" altLang="en-US"/>
              <a:t>→　</a:t>
            </a:r>
            <a:r>
              <a:rPr lang="en-US" altLang="ja-JP"/>
              <a:t>No ground</a:t>
            </a:r>
            <a:r>
              <a:rPr lang="ja-JP" altLang="en-US"/>
              <a:t>　→ </a:t>
            </a:r>
            <a:r>
              <a:rPr lang="en-US" altLang="ja-JP"/>
              <a:t>no punishment</a:t>
            </a:r>
          </a:p>
          <a:p>
            <a:pPr indent="0">
              <a:buNone/>
            </a:pPr>
            <a:r>
              <a:rPr lang="ja-JP" altLang="en-US"/>
              <a:t>↓ </a:t>
            </a:r>
            <a:r>
              <a:rPr lang="en-US" altLang="ja-JP"/>
              <a:t>if found “guilty”…</a:t>
            </a:r>
          </a:p>
          <a:p>
            <a:pPr indent="0">
              <a:buNone/>
            </a:pPr>
            <a:r>
              <a:rPr lang="en-US" altLang="ja-JP" b="1"/>
              <a:t>Sanction !  </a:t>
            </a: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685800"/>
          </a:xfrm>
        </p:spPr>
        <p:txBody>
          <a:bodyPr>
            <a:noAutofit/>
          </a:bodyPr>
          <a:lstStyle/>
          <a:p>
            <a:r>
              <a:rPr lang="en-US" sz="3600"/>
              <a:t>Disciplinary Procedure </a:t>
            </a:r>
          </a:p>
        </p:txBody>
      </p:sp>
    </p:spTree>
    <p:extLst>
      <p:ext uri="{BB962C8B-B14F-4D97-AF65-F5344CB8AC3E}">
        <p14:creationId xmlns:p14="http://schemas.microsoft.com/office/powerpoint/2010/main" val="334044546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11.27"/>
  <p:tag name="AS_TITLE" val="Aspose.Slides for .NET 4.0"/>
  <p:tag name="AS_VERSION" val="15.10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jpeg" /></Relationships>
</file>

<file path=ppt/theme/theme1.xml><?xml version="1.0" encoding="utf-8"?>
<a:theme xmlns:r="http://schemas.openxmlformats.org/officeDocument/2006/relationships"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  <a:tileRect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>Hardcover</Template>
  <Manager/>
  <Company/>
  <PresentationFormat>On-screen Show (4:3)</PresentationFormat>
  <SharedDoc>0</SharedDoc>
  <Application>Aspose.Slides for .NET</Application>
  <AppVersion>15.1000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