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8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80" r:id="rId3"/>
    <p:sldId id="285" r:id="rId4"/>
    <p:sldId id="301" r:id="rId5"/>
    <p:sldId id="294" r:id="rId6"/>
    <p:sldId id="302" r:id="rId7"/>
    <p:sldId id="295" r:id="rId8"/>
    <p:sldId id="303" r:id="rId9"/>
    <p:sldId id="304" r:id="rId10"/>
    <p:sldId id="305" r:id="rId11"/>
    <p:sldId id="296" r:id="rId12"/>
    <p:sldId id="306" r:id="rId13"/>
    <p:sldId id="307" r:id="rId14"/>
    <p:sldId id="308" r:id="rId15"/>
    <p:sldId id="297" r:id="rId16"/>
    <p:sldId id="288" r:id="rId17"/>
  </p:sldIdLst>
  <p:sldSz cx="9144000" cy="5143500" type="screen16x9"/>
  <p:notesSz cx="6950075" cy="9236075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>
          <p15:clr>
            <a:srgbClr val="A4A3A4"/>
          </p15:clr>
        </p15:guide>
        <p15:guide id="2" orient="horz" pos="2484">
          <p15:clr>
            <a:srgbClr val="A4A3A4"/>
          </p15:clr>
        </p15:guide>
        <p15:guide id="3" orient="horz" pos="756">
          <p15:clr>
            <a:srgbClr val="A4A3A4"/>
          </p15:clr>
        </p15:guide>
        <p15:guide id="4" orient="horz" pos="1620">
          <p15:clr>
            <a:srgbClr val="A4A3A4"/>
          </p15:clr>
        </p15:guide>
        <p15:guide id="5" orient="horz" pos="1146">
          <p15:clr>
            <a:srgbClr val="A4A3A4"/>
          </p15:clr>
        </p15:guide>
        <p15:guide id="6" orient="horz" pos="593">
          <p15:clr>
            <a:srgbClr val="A4A3A4"/>
          </p15:clr>
        </p15:guide>
        <p15:guide id="7" orient="horz" pos="2808">
          <p15:clr>
            <a:srgbClr val="A4A3A4"/>
          </p15:clr>
        </p15:guide>
        <p15:guide id="8" orient="horz" pos="3132">
          <p15:clr>
            <a:srgbClr val="A4A3A4"/>
          </p15:clr>
        </p15:guide>
        <p15:guide id="9" orient="horz" pos="1716">
          <p15:clr>
            <a:srgbClr val="A4A3A4"/>
          </p15:clr>
        </p15:guide>
        <p15:guide id="10" orient="horz" pos="2916">
          <p15:clr>
            <a:srgbClr val="A4A3A4"/>
          </p15:clr>
        </p15:guide>
        <p15:guide id="11" pos="5616">
          <p15:clr>
            <a:srgbClr val="A4A3A4"/>
          </p15:clr>
        </p15:guide>
        <p15:guide id="12" pos="432">
          <p15:clr>
            <a:srgbClr val="A4A3A4"/>
          </p15:clr>
        </p15:guide>
        <p15:guide id="13" pos="3024">
          <p15:clr>
            <a:srgbClr val="A4A3A4"/>
          </p15:clr>
        </p15:guide>
        <p15:guide id="14" pos="2736">
          <p15:clr>
            <a:srgbClr val="A4A3A4"/>
          </p15:clr>
        </p15:guide>
        <p15:guide id="15" pos="1728">
          <p15:clr>
            <a:srgbClr val="A4A3A4"/>
          </p15:clr>
        </p15:guide>
        <p15:guide id="16" pos="1872">
          <p15:clr>
            <a:srgbClr val="A4A3A4"/>
          </p15:clr>
        </p15:guide>
        <p15:guide id="17" pos="2880">
          <p15:clr>
            <a:srgbClr val="A4A3A4"/>
          </p15:clr>
        </p15:guide>
        <p15:guide id="18" pos="3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696"/>
    <a:srgbClr val="9CAA00"/>
    <a:srgbClr val="007896"/>
    <a:srgbClr val="B1B1B0"/>
    <a:srgbClr val="878785"/>
    <a:srgbClr val="BBBBBB"/>
    <a:srgbClr val="007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Objects="1" showGuides="1">
      <p:cViewPr varScale="1">
        <p:scale>
          <a:sx n="139" d="100"/>
          <a:sy n="139" d="100"/>
        </p:scale>
        <p:origin x="126" y="246"/>
      </p:cViewPr>
      <p:guideLst>
        <p:guide orient="horz" pos="648"/>
        <p:guide orient="horz" pos="2484"/>
        <p:guide orient="horz" pos="756"/>
        <p:guide orient="horz" pos="1620"/>
        <p:guide orient="horz" pos="1146"/>
        <p:guide orient="horz" pos="593"/>
        <p:guide orient="horz" pos="2808"/>
        <p:guide orient="horz" pos="3132"/>
        <p:guide orient="horz" pos="1716"/>
        <p:guide orient="horz" pos="2916"/>
        <p:guide pos="5616"/>
        <p:guide pos="432"/>
        <p:guide pos="3024"/>
        <p:guide pos="2736"/>
        <p:guide pos="1728"/>
        <p:guide pos="1872"/>
        <p:guide pos="2880"/>
        <p:guide pos="3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notesMaster" Target="notesMasters/notesMaster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288" y="692150"/>
            <a:ext cx="615950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EE96BB-3007-4719-AECA-EB64C24605F8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37215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bg bwMode="auto">
      <p:bgPr>
        <a:blipFill dpi="0" rotWithShape="0">
          <a:blip r:embed="rId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668991" y="1493746"/>
            <a:ext cx="5046009" cy="1078004"/>
          </a:xfrm>
        </p:spPr>
        <p:txBody>
          <a:bodyPr lIns="0" tIns="0" rIns="0" bIns="0" anchor="t" anchorCtr="0"/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668991" y="2571750"/>
            <a:ext cx="3903009" cy="1371600"/>
          </a:xfrm>
          <a:noFill/>
        </p:spPr>
        <p:txBody>
          <a:bodyPr lIns="0" tIns="0" rIns="0" bIns="0" anchor="t" anchorCtr="0"/>
          <a:lstStyle>
            <a:lvl1pPr marL="1588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302FE7-2B98-4EEF-B35E-71351B8DBCB4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E85F7-5C9A-4F62-88D0-B9911C199440}" type="slidenum">
              <a:rPr lang="en-US" altLang="en-US"/>
              <a:t>‹#›</a:t>
            </a:fld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7696200" y="4629150"/>
            <a:ext cx="12192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0660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9AF25-1A4D-48DF-8C32-D81E854FE1BE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DD536-0B44-4DC7-9EFA-1110C5857057}" type="slidenum">
              <a:rPr lang="en-US" altLang="en-US"/>
              <a:t>‹#›</a:t>
            </a:fld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685800" y="1200150"/>
            <a:ext cx="3657600" cy="32575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00600" y="1200150"/>
            <a:ext cx="4114800" cy="32575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6101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193C3-8CCE-4155-BD30-FE13C1515548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7844D-4933-418E-94B8-8CDEE13336F1}" type="slidenum">
              <a:rPr lang="en-US" altLang="en-US"/>
              <a:t>‹#›</a:t>
            </a:fld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85800" y="1200150"/>
            <a:ext cx="8229600" cy="32575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5253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6715FA-5D30-44D0-B710-9359CC6C0BEB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A2459-C713-4A3E-AEA0-530C7D77AF46}" type="slidenum">
              <a:rPr lang="en-US" altLang="en-US"/>
              <a:t>‹#›</a:t>
            </a:fld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0" y="4789940"/>
            <a:ext cx="1097280" cy="19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1503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Divider and Holding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DEB5E2-A49B-44B3-9219-760FF7311E1B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A2459-C713-4A3E-AEA0-530C7D77AF46}" type="slidenum">
              <a:rPr lang="en-US" altLang="en-US"/>
              <a:t>‹#›</a:t>
            </a:fld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85800" y="941785"/>
            <a:ext cx="8229600" cy="258365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b="1">
              <a:solidFill>
                <a:srgbClr val="2A2A2A">
                  <a:lumMod val="75000"/>
                  <a:lumOff val="25000"/>
                </a:srgbClr>
              </a:solidFill>
              <a:latin typeface="Arial"/>
            </a:endParaRP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943350"/>
          </a:xfrm>
          <a:solidFill>
            <a:schemeClr val="tx2"/>
          </a:solidFill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85800" y="2571750"/>
            <a:ext cx="8229600" cy="1371600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None/>
              <a:defRPr sz="3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" y="3543300"/>
            <a:ext cx="8229600" cy="914400"/>
          </a:xfrm>
        </p:spPr>
        <p:txBody>
          <a:bodyPr lIns="0" tIns="0" rIns="0" bIns="0" anchor="b" anchorCtr="0"/>
          <a:lstStyle>
            <a:lvl1pPr marL="0" indent="0">
              <a:spcBef>
                <a:spcPct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16946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Biograp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D2E-B0A0-4628-9018-627F65B2F76D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F35-E3A7-4182-AFB9-6344DC7C3F87}" type="slidenum">
              <a:rPr lang="en-US" altLang="en-US" smtClean="0"/>
              <a:t>‹#›</a:t>
            </a:fld>
            <a:endParaRPr lang="en-US" altLang="en-US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971800" y="1200150"/>
            <a:ext cx="5943600" cy="32575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1" y="2686050"/>
            <a:ext cx="2057399" cy="1257300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None/>
              <a:defRPr sz="1000" baseline="0">
                <a:solidFill>
                  <a:schemeClr val="tx2"/>
                </a:solidFill>
              </a:defRPr>
            </a:lvl1pPr>
            <a:lvl2pPr marL="344488" indent="0">
              <a:buNone/>
              <a:defRPr/>
            </a:lvl2pPr>
            <a:lvl3pPr marL="687387" indent="0">
              <a:buNone/>
              <a:defRPr/>
            </a:lvl3pPr>
            <a:lvl4pPr marL="1031875" indent="0">
              <a:buNone/>
              <a:defRPr/>
            </a:lvl4pPr>
            <a:lvl5pPr marL="1374775" indent="0">
              <a:buNone/>
              <a:defRPr/>
            </a:lvl5pPr>
          </a:lstStyle>
          <a:p>
            <a:pPr lvl="0"/>
            <a:r>
              <a:rPr lang="en-US" smtClean="0"/>
              <a:t>Lawyer Name and contact information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85800" y="1200150"/>
            <a:ext cx="1033767" cy="13716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2111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85800" y="1200150"/>
            <a:ext cx="3657600" cy="32575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4800600" y="1200150"/>
            <a:ext cx="4114800" cy="32575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969311" y="4871512"/>
            <a:ext cx="1203325" cy="128588"/>
          </a:xfrm>
        </p:spPr>
        <p:txBody>
          <a:bodyPr/>
          <a:lstStyle/>
          <a:p>
            <a:fld id="{0E0F319F-9EA9-4B09-B0F1-7A0EA8F782DC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85800" y="4703130"/>
            <a:ext cx="2971801" cy="285750"/>
          </a:xfrm>
        </p:spPr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0" y="4707570"/>
            <a:ext cx="576263" cy="285750"/>
          </a:xfrm>
        </p:spPr>
        <p:txBody>
          <a:bodyPr/>
          <a:lstStyle/>
          <a:p>
            <a:fld id="{4BBD1F35-E3A7-4182-AFB9-6344DC7C3F87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67893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00150"/>
            <a:ext cx="8229600" cy="32575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" name="Date Placeholder 8"/>
          <p:cNvSpPr>
            <a:spLocks noGrp="1"/>
          </p:cNvSpPr>
          <p:nvPr>
            <p:ph type="dt" sz="half" idx="10"/>
          </p:nvPr>
        </p:nvSpPr>
        <p:spPr>
          <a:xfrm>
            <a:off x="3969311" y="4871512"/>
            <a:ext cx="1203325" cy="128588"/>
          </a:xfrm>
        </p:spPr>
        <p:txBody>
          <a:bodyPr/>
          <a:lstStyle/>
          <a:p>
            <a:fld id="{7C11AD6E-1FD3-433B-BCBA-8307399C98B9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85800" y="4703130"/>
            <a:ext cx="2971801" cy="285750"/>
          </a:xfrm>
        </p:spPr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10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0" y="4707570"/>
            <a:ext cx="576263" cy="285750"/>
          </a:xfrm>
        </p:spPr>
        <p:txBody>
          <a:bodyPr/>
          <a:lstStyle/>
          <a:p>
            <a:fld id="{4BBD1F35-E3A7-4182-AFB9-6344DC7C3F87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21293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2.png" /><Relationship Id="rId11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8229600" cy="9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00150"/>
            <a:ext cx="82296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69311" y="4871512"/>
            <a:ext cx="1203325" cy="12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1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A7BBE543-AC14-4B76-96A5-045A78812FE7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4703130"/>
            <a:ext cx="2971801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4707570"/>
            <a:ext cx="576263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4BBD1F35-E3A7-4182-AFB9-6344DC7C3F87}" type="slidenum">
              <a:rPr lang="en-US" altLang="en-US" smtClean="0"/>
              <a:t>‹#›</a:t>
            </a:fld>
            <a:endParaRPr lang="en-US" alt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85800" y="1028700"/>
            <a:ext cx="8229600" cy="0"/>
          </a:xfrm>
          <a:prstGeom prst="line">
            <a:avLst/>
          </a:prstGeom>
          <a:ln w="6350">
            <a:solidFill>
              <a:srgbClr val="6264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0" y="4789940"/>
            <a:ext cx="1097280" cy="1989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80" r:id="rId6"/>
    <p:sldLayoutId id="2147483679" r:id="rId7"/>
    <p:sldLayoutId id="2147483660" r:id="rId8"/>
    <p:sldLayoutId id="2147483662" r:id="rId9"/>
  </p:sldLayoutIdLst>
  <p:transition/>
  <p:timing/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/>
        </a:defRPr>
      </a:lvl9pPr>
    </p:titleStyle>
    <p:bodyStyle>
      <a:lvl1pPr marL="227013" indent="-227013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5425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 sz="2000">
          <a:solidFill>
            <a:schemeClr val="tx1"/>
          </a:solidFill>
          <a:latin typeface="+mn-lt"/>
        </a:defRPr>
      </a:lvl2pPr>
      <a:lvl3pPr marL="914400" indent="-227013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3pPr>
      <a:lvl4pPr marL="1258888" indent="-227013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4pPr>
      <a:lvl5pPr marL="1601788" indent="-227013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5pPr>
      <a:lvl6pPr marL="2058988" indent="-2270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6pPr>
      <a:lvl7pPr marL="2516188" indent="-2270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7pPr>
      <a:lvl8pPr marL="2973388" indent="-2270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8pPr>
      <a:lvl9pPr marL="3430588" indent="-2270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Courier New" pitchFamily="49" charset="0"/>
        <a:buChar char="­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991" y="1493746"/>
            <a:ext cx="8017809" cy="1078004"/>
          </a:xfrm>
        </p:spPr>
        <p:txBody>
          <a:bodyPr/>
          <a:lstStyle/>
          <a:p>
            <a:r>
              <a:rPr lang="en-US" altLang="en-US"/>
              <a:t>2019 WORLD CITY BAR LEADERS CONFERENCE </a:t>
            </a:r>
            <a:r>
              <a:rPr lang="en-US" altLang="en-US" smtClean="0"/>
              <a:t>LAWYER </a:t>
            </a:r>
            <a:r>
              <a:rPr lang="en-US" altLang="en-US"/>
              <a:t>DISCIPLINE IN NEW YORK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1600" b="1"/>
              <a:t>Bettina (Betsy) B. </a:t>
            </a:r>
            <a:r>
              <a:rPr lang="en-US" altLang="en-US" sz="1600" b="1" smtClean="0"/>
              <a:t>Plevan</a:t>
            </a:r>
          </a:p>
          <a:p>
            <a:endParaRPr lang="en-IN" altLang="en-US" sz="1600" b="1"/>
          </a:p>
          <a:p>
            <a:r>
              <a:rPr lang="en-US" altLang="en-US" sz="1600" smtClean="0"/>
              <a:t>September 5, 2019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1082689831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B74C-A8F8-491B-9949-A42C297EEB59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300"/>
              <a:t>IV. RECENT FOCUS ON IMPAIRED LAWYERS – DIVERSION RULES AND THE ROLE OF BAR ASSOCIATIONS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HEADLINE NEWS ABOUT LAWYERS SUFFERING FROM IMPAIRMENTS.</a:t>
            </a:r>
          </a:p>
          <a:p>
            <a:pPr lvl="1"/>
            <a:r>
              <a:rPr lang="en-US"/>
              <a:t>BEFORE FOCUSED ON </a:t>
            </a:r>
            <a:r>
              <a:rPr lang="en-US" smtClean="0"/>
              <a:t>DRUGS/ALCOHOL</a:t>
            </a:r>
            <a:endParaRPr lang="en-US"/>
          </a:p>
          <a:p>
            <a:pPr lvl="1"/>
            <a:r>
              <a:rPr lang="en-US"/>
              <a:t>MORE RECENT FOCUS IS DEPRESSION AND OTHER MENTAL HEALTH ISSUES (SUICIDES REPORTED, ETC.)</a:t>
            </a:r>
          </a:p>
        </p:txBody>
      </p:sp>
    </p:spTree>
    <p:extLst>
      <p:ext uri="{BB962C8B-B14F-4D97-AF65-F5344CB8AC3E}">
        <p14:creationId xmlns:p14="http://schemas.microsoft.com/office/powerpoint/2010/main" val="837686047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1984-626B-4FC3-B127-A43D10A3DE0D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300"/>
              <a:t>IV. RECENT FOCUS ON IMPAIRED LAWYERS – DIVERSION RULES AND THE ROLE OF BAR </a:t>
            </a:r>
            <a:r>
              <a:rPr lang="en-US" sz="2300" smtClean="0"/>
              <a:t>ASSOCIATIONS (cont’d)</a:t>
            </a:r>
            <a:endParaRPr lang="en-US" sz="230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mtClean="0"/>
              <a:t>NEW YORKC </a:t>
            </a:r>
            <a:r>
              <a:rPr lang="en-US"/>
              <a:t>BAR AND </a:t>
            </a:r>
            <a:r>
              <a:rPr lang="en-US" smtClean="0"/>
              <a:t>MANEW YORK </a:t>
            </a:r>
            <a:r>
              <a:rPr lang="en-US"/>
              <a:t>OTHERS HAVE A STAFF THAT RUNS LAWYER ASSISTANCE PROGRAMS</a:t>
            </a:r>
            <a:r>
              <a:rPr lang="en-US" smtClean="0"/>
              <a:t>.</a:t>
            </a:r>
            <a:endParaRPr lang="en-US"/>
          </a:p>
          <a:p>
            <a:pPr lvl="1"/>
            <a:r>
              <a:rPr lang="en-US"/>
              <a:t>EXPERIENCED SOCIAL WORKER CONDUCTS INTERVIEWS AND </a:t>
            </a:r>
            <a:r>
              <a:rPr lang="en-US" smtClean="0"/>
              <a:t>MAKES </a:t>
            </a:r>
            <a:r>
              <a:rPr lang="en-US"/>
              <a:t>REFERRALS</a:t>
            </a:r>
          </a:p>
          <a:p>
            <a:pPr lvl="1"/>
            <a:r>
              <a:rPr lang="en-US" smtClean="0"/>
              <a:t>NYC </a:t>
            </a:r>
            <a:r>
              <a:rPr lang="en-US"/>
              <a:t>BAR HAS A COMMITTEE THAT OFFERS GUIDANCE, ADVICE AND SPONSORS 12-STEP PROGRAMS</a:t>
            </a:r>
          </a:p>
        </p:txBody>
      </p:sp>
    </p:spTree>
    <p:extLst>
      <p:ext uri="{BB962C8B-B14F-4D97-AF65-F5344CB8AC3E}">
        <p14:creationId xmlns:p14="http://schemas.microsoft.com/office/powerpoint/2010/main" val="4260729780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FF73-44E8-4119-BA26-4C1CDF7953C4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300"/>
              <a:t>IV. RECENT FOCUS ON IMPAIRED LAWYERS – DIVERSION RULES AND THE ROLE OF BAR </a:t>
            </a:r>
            <a:r>
              <a:rPr lang="en-US" sz="2300" smtClean="0"/>
              <a:t>ASSOCIATIONS (cont’d)</a:t>
            </a:r>
            <a:endParaRPr lang="en-US" sz="230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DIVERSION RULES ADOPTED BY THE COURT FOR SITUATIONS OF LESSER MISCONDUCT CAUSED BY DRUGS, ALCOHOL OR MENTAL HEALTH CONDITION, IN LIEU OF </a:t>
            </a:r>
            <a:r>
              <a:rPr lang="en-US" smtClean="0"/>
              <a:t>DISCIPLINARY PROCEEDINGS</a:t>
            </a:r>
            <a:endParaRPr lang="en-US"/>
          </a:p>
          <a:p>
            <a:pPr lvl="1"/>
            <a:r>
              <a:rPr lang="en-US"/>
              <a:t>DIVERSION PROGRAM NOW INCLUDES TREATMENT AND MONITORING</a:t>
            </a:r>
          </a:p>
          <a:p>
            <a:pPr lvl="1"/>
            <a:r>
              <a:rPr lang="en-US"/>
              <a:t>INCLUSION OF MENTAL HEALTH (APPROACH IS DIFFERENT FROM 12-STEP PROGRAM) AT URGING OF OUR </a:t>
            </a:r>
            <a:r>
              <a:rPr lang="en-US" smtClean="0"/>
              <a:t>ASSOCIATION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2240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C5A6-8E0B-40C0-B19F-70F29A811997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300"/>
              <a:t>IV. RECENT FOCUS ON IMPAIRED LAWYERS – DIVERSION RULES AND THE ROLE OF BAR </a:t>
            </a:r>
            <a:r>
              <a:rPr lang="en-US" sz="2300" smtClean="0"/>
              <a:t>ASSOCIATIONS (cont’d)</a:t>
            </a:r>
            <a:endParaRPr lang="en-US" sz="230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US" smtClean="0"/>
              <a:t>ESTIMATED TO BE 30% OF REFERRALS TO LAP PROGRAM</a:t>
            </a:r>
          </a:p>
          <a:p>
            <a:pPr lvl="1"/>
            <a:r>
              <a:rPr lang="en-US" smtClean="0"/>
              <a:t>MOSTLY </a:t>
            </a:r>
            <a:r>
              <a:rPr lang="en-US"/>
              <a:t>DEPRESSION/BI-POLAR DISORDER</a:t>
            </a:r>
          </a:p>
          <a:p>
            <a:pPr lvl="1"/>
            <a:r>
              <a:rPr lang="en-US"/>
              <a:t>OTHER MENTAL HEALTH CONDITIONS </a:t>
            </a:r>
            <a:r>
              <a:rPr lang="en-US" smtClean="0"/>
              <a:t>THAT ALSO IMPAIR</a:t>
            </a:r>
          </a:p>
          <a:p>
            <a:r>
              <a:rPr lang="en-US"/>
              <a:t>DIVERSION PROGRAMS IN NEW YORK (ADOPTED 2016) </a:t>
            </a:r>
          </a:p>
          <a:p>
            <a:pPr lvl="1"/>
            <a:r>
              <a:rPr lang="en-US"/>
              <a:t>COMPLAINT TRANSFERRED FROM DISCIPLINARY SYSTEM</a:t>
            </a:r>
          </a:p>
          <a:p>
            <a:pPr lvl="1"/>
            <a:r>
              <a:rPr lang="en-US"/>
              <a:t>INTERVENTION REPLACES SANCTIONS</a:t>
            </a:r>
          </a:p>
          <a:p>
            <a:pPr lvl="1"/>
            <a:r>
              <a:rPr lang="en-US"/>
              <a:t>IF ATTORNEY IS NON-COMPLIANT, REFERRED BACK TO DISCIPLINARY </a:t>
            </a:r>
            <a:r>
              <a:rPr lang="en-US" smtClean="0"/>
              <a:t>PROCESS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25844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66D9-28B2-4AB7-AA33-3402ADD9DDA7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V. OTHER DISCIPLINE IN U.S. LEGAL SYSTEM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lphaUcPeriod"/>
            </a:pPr>
            <a:r>
              <a:rPr lang="en-US" smtClean="0"/>
              <a:t>FEDERAL </a:t>
            </a:r>
            <a:r>
              <a:rPr lang="en-US"/>
              <a:t>COURTS</a:t>
            </a:r>
          </a:p>
          <a:p>
            <a:pPr lvl="1"/>
            <a:r>
              <a:rPr lang="en-US"/>
              <a:t>SEPARATE PROCESS</a:t>
            </a:r>
          </a:p>
          <a:p>
            <a:pPr lvl="1"/>
            <a:r>
              <a:rPr lang="en-US"/>
              <a:t>COMMITTEE OF LAWYERS APPOINTED BY COURT</a:t>
            </a:r>
          </a:p>
          <a:p>
            <a:pPr lvl="1"/>
            <a:r>
              <a:rPr lang="en-US"/>
              <a:t>JUDGES CAN REFER</a:t>
            </a:r>
          </a:p>
          <a:p>
            <a:pPr marL="457200" indent="-457200">
              <a:buFont typeface="+mj-lt"/>
              <a:buAutoNum type="alphaUcPeriod"/>
            </a:pPr>
            <a:r>
              <a:rPr lang="en-US"/>
              <a:t>COURT RULES ALLOWING IMPOSITION OF SANCTIONS</a:t>
            </a:r>
          </a:p>
          <a:p>
            <a:pPr lvl="1"/>
            <a:r>
              <a:rPr lang="en-US"/>
              <a:t>RULE 11</a:t>
            </a:r>
          </a:p>
          <a:p>
            <a:pPr lvl="1"/>
            <a:r>
              <a:rPr lang="en-US"/>
              <a:t>INHERENT POWER</a:t>
            </a:r>
          </a:p>
        </p:txBody>
      </p:sp>
    </p:spTree>
    <p:extLst>
      <p:ext uri="{BB962C8B-B14F-4D97-AF65-F5344CB8AC3E}">
        <p14:creationId xmlns:p14="http://schemas.microsoft.com/office/powerpoint/2010/main" val="2718398608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1600" b="1"/>
              <a:t>Bettina (Betsy) B. Plevan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68991" y="1493746"/>
            <a:ext cx="8017809" cy="1078004"/>
          </a:xfrm>
        </p:spPr>
        <p:txBody>
          <a:bodyPr/>
          <a:lstStyle/>
          <a:p>
            <a:r>
              <a:rPr lang="en-US" altLang="en-US"/>
              <a:t>2019 WORLD CITY BAR LEADERS CONFERENCE </a:t>
            </a:r>
            <a:r>
              <a:rPr lang="en-US" altLang="en-US" smtClean="0"/>
              <a:t>LAWYER </a:t>
            </a:r>
            <a:r>
              <a:rPr lang="en-US" altLang="en-US"/>
              <a:t>DISCIPLINE IN NEW YORK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9469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5BD0-F1E7-4427-A6EA-3EC318501E53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2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I. HISTORICAL BACKGROUND OF LAWYER DISCIPLINE IN U.S.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ABA CONSTITUTION AT FOUNDING IN 1878 ESTABLISHED A GRIEVANCE COMMITTEE BUT NOT SPECIFIC ABOUT RULES</a:t>
            </a:r>
          </a:p>
          <a:p>
            <a:pPr lvl="0"/>
            <a:r>
              <a:rPr lang="en-US"/>
              <a:t>1908 – ABA ADOPTED CANONS OF PROFESSIONAL ETHICS </a:t>
            </a:r>
            <a:r>
              <a:rPr lang="en-US" smtClean="0"/>
              <a:t>(</a:t>
            </a:r>
            <a:r>
              <a:rPr lang="en-US"/>
              <a:t>SET OF RULES</a:t>
            </a:r>
            <a:r>
              <a:rPr lang="en-US" smtClean="0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9713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4B5A-112D-4F5F-B61A-C85B679340E0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I. HISTORICAL BACKGROUND OF LAWYER DISCIPLINE IN U.S</a:t>
            </a:r>
            <a:r>
              <a:rPr lang="en-US" smtClean="0"/>
              <a:t>. (cont’d)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mtClean="0"/>
              <a:t>CLARK </a:t>
            </a:r>
            <a:r>
              <a:rPr lang="en-US"/>
              <a:t>COMMITTEE OF ABA IN 1967 REPORTED </a:t>
            </a:r>
            <a:r>
              <a:rPr lang="en-US" smtClean="0"/>
              <a:t>THAT DISCIPLINE </a:t>
            </a:r>
            <a:r>
              <a:rPr lang="en-US"/>
              <a:t>WAS ALMOST NON-EXISTENT AT LOCAL LEVELS AND RECOMMENDED A STATEWIDE APPROACH UNDER THE CONTROL OF HIGHEST COURT OF THE STATE</a:t>
            </a:r>
          </a:p>
          <a:p>
            <a:pPr lvl="0"/>
            <a:r>
              <a:rPr lang="en-US"/>
              <a:t>IN </a:t>
            </a:r>
            <a:r>
              <a:rPr lang="en-US" smtClean="0"/>
              <a:t>NEW YORK </a:t>
            </a:r>
            <a:r>
              <a:rPr lang="en-US"/>
              <a:t>UNDER THE SUPERVISION OF FOUR (4) MID-LEVEL APPELLATE COURTS</a:t>
            </a:r>
          </a:p>
          <a:p>
            <a:pPr lvl="0"/>
            <a:r>
              <a:rPr lang="en-US"/>
              <a:t>IN MOST STATES SUPERVISED BY HIGHEST COURT</a:t>
            </a:r>
          </a:p>
        </p:txBody>
      </p:sp>
    </p:spTree>
    <p:extLst>
      <p:ext uri="{BB962C8B-B14F-4D97-AF65-F5344CB8AC3E}">
        <p14:creationId xmlns:p14="http://schemas.microsoft.com/office/powerpoint/2010/main" val="54819431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B1FE-964E-415A-94E0-3AE88EDFC9F3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II. STRUCTURE OF DISCIPLINARY MECHANISM IN </a:t>
            </a:r>
            <a:r>
              <a:rPr lang="en-US" smtClean="0"/>
              <a:t>NEW YORK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GRIEVANCE COMMITTEE FOR EACH APPELLATE DIVISION, APPOINTED BY THE COURTS WITH INPUT/RECOMMENDATIONS FROM BAR ASSOCIATIONS</a:t>
            </a:r>
          </a:p>
          <a:p>
            <a:pPr lvl="1"/>
            <a:r>
              <a:rPr lang="en-US"/>
              <a:t>COMMITTEE MEMBERS SIT IN PANELS</a:t>
            </a:r>
          </a:p>
          <a:p>
            <a:pPr lvl="1"/>
            <a:r>
              <a:rPr lang="en-US"/>
              <a:t>CONDUCT HEARINGS</a:t>
            </a:r>
          </a:p>
          <a:p>
            <a:pPr lvl="0"/>
            <a:r>
              <a:rPr lang="en-US"/>
              <a:t>PROFESSIONAL STAFF OF DISCIPLINARY COMMITTEE PAID BY </a:t>
            </a:r>
            <a:r>
              <a:rPr lang="en-US" smtClean="0"/>
              <a:t>THE STATE </a:t>
            </a:r>
            <a:r>
              <a:rPr lang="en-US"/>
              <a:t>AND HIRED BY THE COURT</a:t>
            </a:r>
          </a:p>
          <a:p>
            <a:pPr lvl="1"/>
            <a:r>
              <a:rPr lang="en-US"/>
              <a:t>ACT AS </a:t>
            </a:r>
            <a:r>
              <a:rPr lang="en-US" smtClean="0"/>
              <a:t>PROSECUTORS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5242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1DEE-D4FB-4D59-A3D3-301AAD07DAFC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II. STRUCTURE OF DISCIPLINARY MECHANISM IN </a:t>
            </a:r>
            <a:r>
              <a:rPr lang="en-US" smtClean="0"/>
              <a:t>NEW YORK </a:t>
            </a:r>
            <a:r>
              <a:rPr lang="en-US"/>
              <a:t>(cont’d)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mtClean="0"/>
              <a:t>FEDERAL </a:t>
            </a:r>
            <a:r>
              <a:rPr lang="en-US"/>
              <a:t>COURTS HAVE SEPARATE PROCEDURES.</a:t>
            </a:r>
          </a:p>
          <a:p>
            <a:pPr lvl="0"/>
            <a:r>
              <a:rPr lang="en-US"/>
              <a:t>LOCAL BAR ASSOCIATIONS INVOLVED IN A PROGRAM OF MEDIATION/ARBITRATION FOR RESOLVING FEE DISPUTES.</a:t>
            </a:r>
          </a:p>
          <a:p>
            <a:pPr lvl="0"/>
            <a:r>
              <a:rPr lang="en-US"/>
              <a:t>SECRECY OF THE PROCEEDINGS UNLESS PUBLIC OUTCOME.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2633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222-B989-43F5-83B6-2CE603D5D028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III. PROCESS OF HANDLING COMPLAINTS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WRITTEN CHARGE BY COMPLAINANT (USUALLY THE NON-LAWYER CLIENT BUT COULD BE BY AN ADVERSARY OR JUDGE)</a:t>
            </a:r>
          </a:p>
          <a:p>
            <a:pPr lvl="0"/>
            <a:r>
              <a:rPr lang="en-US"/>
              <a:t>SUBMISSION OF WRITTEN RESPONSE BY ATTORNEY</a:t>
            </a:r>
          </a:p>
          <a:p>
            <a:pPr lvl="0"/>
            <a:r>
              <a:rPr lang="en-US"/>
              <a:t>INVESTIGATION BY GRIEVANCE COMMITTEE STAFF (PROSECUTOR)</a:t>
            </a:r>
          </a:p>
          <a:p>
            <a:pPr lvl="1"/>
            <a:r>
              <a:rPr lang="en-US"/>
              <a:t>REQUEST FOR FILES/RECORDS</a:t>
            </a:r>
          </a:p>
          <a:p>
            <a:pPr lvl="1"/>
            <a:r>
              <a:rPr lang="en-US"/>
              <a:t>INTERVIEWS/DEPOSITIONS UNDER OATH</a:t>
            </a:r>
          </a:p>
          <a:p>
            <a:pPr lvl="1"/>
            <a:r>
              <a:rPr lang="en-US"/>
              <a:t>CAN COMPEL </a:t>
            </a:r>
            <a:r>
              <a:rPr lang="en-US" smtClean="0"/>
              <a:t>APPEARANCE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8672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069-5C46-471F-AAAE-CC8EF02D2417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III. PROCESS OF HANDLING </a:t>
            </a:r>
            <a:r>
              <a:rPr lang="en-US" smtClean="0"/>
              <a:t>COMPLAINTS (cont’d)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en-US" smtClean="0"/>
              <a:t>DEFERRAL </a:t>
            </a:r>
            <a:r>
              <a:rPr lang="en-US"/>
              <a:t>TO CIVIL PROCEEDINGS IF REQUESTED</a:t>
            </a:r>
          </a:p>
          <a:p>
            <a:pPr lvl="0"/>
            <a:r>
              <a:rPr lang="en-US" smtClean="0"/>
              <a:t>LOWER-LEVEL </a:t>
            </a:r>
            <a:r>
              <a:rPr lang="en-US"/>
              <a:t>DISCIPLINE/INFORMAL DISCIPLINE WITHOUT HEARING</a:t>
            </a:r>
          </a:p>
          <a:p>
            <a:pPr lvl="1"/>
            <a:r>
              <a:rPr lang="en-US"/>
              <a:t>ADMONITIONS</a:t>
            </a:r>
          </a:p>
          <a:p>
            <a:pPr lvl="1"/>
            <a:r>
              <a:rPr lang="en-US"/>
              <a:t>REPRIMANDS</a:t>
            </a:r>
          </a:p>
          <a:p>
            <a:pPr lvl="1"/>
            <a:r>
              <a:rPr lang="en-US"/>
              <a:t>DOES NOT BECOME PUBLIC</a:t>
            </a:r>
          </a:p>
        </p:txBody>
      </p:sp>
    </p:spTree>
    <p:extLst>
      <p:ext uri="{BB962C8B-B14F-4D97-AF65-F5344CB8AC3E}">
        <p14:creationId xmlns:p14="http://schemas.microsoft.com/office/powerpoint/2010/main" val="966309744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221E-69C5-4C91-A501-159AE9D7F97B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III. PROCESS OF HANDLING </a:t>
            </a:r>
            <a:r>
              <a:rPr lang="en-US" smtClean="0"/>
              <a:t>COMPLAINTS (cont’d)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WILL PROCEED TO FORMAL DISCIPLINARY HEARINGS FOR SERIOUS MISCONDUCT</a:t>
            </a:r>
          </a:p>
          <a:p>
            <a:pPr lvl="1"/>
            <a:r>
              <a:rPr lang="en-US"/>
              <a:t>RIGHT TO RECEIVE NOTICE OF CHARGES</a:t>
            </a:r>
          </a:p>
          <a:p>
            <a:pPr lvl="1"/>
            <a:r>
              <a:rPr lang="en-US"/>
              <a:t>RIGHT TO COUNSEL AND TO A HEARING</a:t>
            </a:r>
          </a:p>
          <a:p>
            <a:pPr lvl="1"/>
            <a:r>
              <a:rPr lang="en-US"/>
              <a:t>ATTORNEY HAS RIGHT TO SUBPOENA, CONFRONT WITNESSES</a:t>
            </a:r>
          </a:p>
          <a:p>
            <a:pPr lvl="1"/>
            <a:r>
              <a:rPr lang="en-US"/>
              <a:t>FIFTH AMENDMENT RIGHT NOT TO INCRIMINATE</a:t>
            </a:r>
          </a:p>
          <a:p>
            <a:pPr lvl="1"/>
            <a:r>
              <a:rPr lang="en-US"/>
              <a:t>RULES OF EVIDENCE DO NOT APPLY</a:t>
            </a:r>
          </a:p>
          <a:p>
            <a:pPr lvl="1"/>
            <a:r>
              <a:rPr lang="en-US"/>
              <a:t>NO STATUTE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1787447648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093A3-04F9-4171-9366-318F0226E928}" type="datetime4">
              <a:rPr lang="en-US" altLang="en-US" smtClean="0"/>
              <a:t>September 5, 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WCB - Lawyer Discipline in New York (2019 WARSAW CONFERENCE) | 110605230-v1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D536-0B44-4DC7-9EFA-1110C5857057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III. PROCESS OF HANDLING </a:t>
            </a:r>
            <a:r>
              <a:rPr lang="en-US" smtClean="0"/>
              <a:t>COMPLAINTS (cont’d)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/>
              <a:t>POTENTIAL ADVERSE OUTCOMES</a:t>
            </a:r>
          </a:p>
          <a:p>
            <a:pPr lvl="1"/>
            <a:r>
              <a:rPr lang="en-US"/>
              <a:t>CENSURE</a:t>
            </a:r>
          </a:p>
          <a:p>
            <a:pPr lvl="1"/>
            <a:r>
              <a:rPr lang="en-US"/>
              <a:t>SUSPEND</a:t>
            </a:r>
          </a:p>
          <a:p>
            <a:pPr lvl="1"/>
            <a:r>
              <a:rPr lang="en-US"/>
              <a:t>DISBAR</a:t>
            </a:r>
          </a:p>
          <a:p>
            <a:pPr lvl="0"/>
            <a:r>
              <a:rPr lang="en-US"/>
              <a:t>NO AUTOMATIC APPEAL TO COURT OF APPEALS</a:t>
            </a:r>
          </a:p>
        </p:txBody>
      </p:sp>
    </p:spTree>
    <p:extLst>
      <p:ext uri="{BB962C8B-B14F-4D97-AF65-F5344CB8AC3E}">
        <p14:creationId xmlns:p14="http://schemas.microsoft.com/office/powerpoint/2010/main" val="298120265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17.08.21"/>
  <p:tag name="AS_TITLE" val="Aspose.Slides for .NET 4.0"/>
  <p:tag name="AS_VERSION" val="17.8"/>
</p:tagLst>
</file>

<file path=ppt/theme/theme1.xml><?xml version="1.0" encoding="utf-8"?>
<a:theme xmlns:r="http://schemas.openxmlformats.org/officeDocument/2006/relationships" xmlns:a="http://schemas.openxmlformats.org/drawingml/2006/main" name="L_proskauer_ppt_chevron_template_16x9">
  <a:themeElements>
    <a:clrScheme name="Proskauer">
      <a:dk1>
        <a:srgbClr val="444D54"/>
      </a:dk1>
      <a:lt1>
        <a:srgbClr val="FFFFFF"/>
      </a:lt1>
      <a:dk2>
        <a:srgbClr val="009CDE"/>
      </a:dk2>
      <a:lt2>
        <a:srgbClr val="FFFFFF"/>
      </a:lt2>
      <a:accent1>
        <a:srgbClr val="009CDE"/>
      </a:accent1>
      <a:accent2>
        <a:srgbClr val="003865"/>
      </a:accent2>
      <a:accent3>
        <a:srgbClr val="006A52"/>
      </a:accent3>
      <a:accent4>
        <a:srgbClr val="A4D65E"/>
      </a:accent4>
      <a:accent5>
        <a:srgbClr val="FDDA24"/>
      </a:accent5>
      <a:accent6>
        <a:srgbClr val="FFA300"/>
      </a:accent6>
      <a:hlink>
        <a:srgbClr val="009CDE"/>
      </a:hlink>
      <a:folHlink>
        <a:srgbClr val="009CDE"/>
      </a:folHlink>
    </a:clrScheme>
    <a:fontScheme name="Blank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2"/>
          </a:solidFill>
        </a:ln>
        <a:effectLst>
          <a:outerShdw dist="63500" dir="2700000" algn="tl" rotWithShape="0">
            <a:schemeClr val="tx2"/>
          </a:outerShdw>
        </a:effectLst>
      </a:spPr>
      <a:bodyPr rtlCol="0" anchor="ctr"/>
      <a:lstStyle>
        <a:defPPr algn="ctr">
          <a:defRPr sz="1300" b="1" dirty="0">
            <a:solidFill>
              <a:srgbClr val="2A2A2A">
                <a:lumMod val="75000"/>
                <a:lumOff val="25000"/>
              </a:srgbClr>
            </a:solidFill>
            <a:latin typeface="Arial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333333"/>
        </a:dk1>
        <a:lt1>
          <a:srgbClr val="FFFFFF"/>
        </a:lt1>
        <a:dk2>
          <a:srgbClr val="007FAC"/>
        </a:dk2>
        <a:lt2>
          <a:srgbClr val="999A9D"/>
        </a:lt2>
        <a:accent1>
          <a:srgbClr val="FF7300"/>
        </a:accent1>
        <a:accent2>
          <a:srgbClr val="6C9D22"/>
        </a:accent2>
        <a:accent3>
          <a:srgbClr val="FFFFFF"/>
        </a:accent3>
        <a:accent4>
          <a:srgbClr val="2A2A2A"/>
        </a:accent4>
        <a:accent5>
          <a:srgbClr val="FFBCAA"/>
        </a:accent5>
        <a:accent6>
          <a:srgbClr val="618E1E"/>
        </a:accent6>
        <a:hlink>
          <a:srgbClr val="007FAC"/>
        </a:hlink>
        <a:folHlink>
          <a:srgbClr val="2516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0407500-5A1A-4C89-99BD-C67B70CA84BC}" vid="{E8006438-E551-4A12-BBF6-D050B2B0DF8B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blank</Template>
  <Company/>
  <PresentationFormat>On-screen Show (16:9)</PresentationFormat>
  <Paragraphs>0</Paragraphs>
  <Slides>0</Slides>
  <Notes>0</Notes>
  <TotalTime>0</TotalTime>
  <HiddenSlides>0</HiddenSlides>
  <MMClips>0</MMClips>
  <ScaleCrop>0</ScaleCrop>
  <LinksUpToDate>0</LinksUpToDate>
  <SharedDoc>0</SharedDoc>
  <HyperlinksChanged>0</HyperlinksChanged>
  <Application>Aspose.Slides for .NET</Application>
  <AppVersion>17.0800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1601-01-01T00:00:00.000</cp:lastPrinted>
  <dcterms:created xsi:type="dcterms:W3CDTF">1601-01-01T00:00:00Z</dcterms:created>
  <dcterms:modified xsi:type="dcterms:W3CDTF">1601-01-01T00:00:00Z</dcterms:modified>
</cp:coreProperties>
</file>