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59" r:id="rId5"/>
    <p:sldId id="260" r:id="rId6"/>
    <p:sldId id="261" r:id="rId7"/>
    <p:sldId id="263" r:id="rId8"/>
    <p:sldId id="264"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55" autoAdjust="0"/>
    <p:restoredTop sz="94713" autoAdjust="0"/>
  </p:normalViewPr>
  <p:slideViewPr>
    <p:cSldViewPr>
      <p:cViewPr>
        <p:scale>
          <a:sx n="91" d="100"/>
          <a:sy n="91" d="100"/>
        </p:scale>
        <p:origin x="-1066" y="-19"/>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g-B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16539C-5DE7-4577-8C72-684C69C98790}" type="datetimeFigureOut">
              <a:rPr lang="bg-BG" smtClean="0"/>
              <a:pPr/>
              <a:t>11.9.2019 г.</a:t>
            </a:fld>
            <a:endParaRPr lang="bg-B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bg-B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g-B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bg-B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4F74A5-16D1-40C9-9E49-CBC4E1808804}" type="slidenum">
              <a:rPr lang="bg-BG" smtClean="0"/>
              <a:pPr/>
              <a:t>‹#›</a:t>
            </a:fld>
            <a:endParaRPr lang="bg-BG"/>
          </a:p>
        </p:txBody>
      </p:sp>
    </p:spTree>
    <p:extLst>
      <p:ext uri="{BB962C8B-B14F-4D97-AF65-F5344CB8AC3E}">
        <p14:creationId xmlns:p14="http://schemas.microsoft.com/office/powerpoint/2010/main" val="2638167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bg-BG" dirty="0"/>
          </a:p>
        </p:txBody>
      </p:sp>
      <p:sp>
        <p:nvSpPr>
          <p:cNvPr id="4" name="Slide Number Placeholder 3"/>
          <p:cNvSpPr>
            <a:spLocks noGrp="1"/>
          </p:cNvSpPr>
          <p:nvPr>
            <p:ph type="sldNum" sz="quarter" idx="10"/>
          </p:nvPr>
        </p:nvSpPr>
        <p:spPr/>
        <p:txBody>
          <a:bodyPr/>
          <a:lstStyle/>
          <a:p>
            <a:fld id="{504F74A5-16D1-40C9-9E49-CBC4E1808804}" type="slidenum">
              <a:rPr lang="bg-BG" smtClean="0"/>
              <a:pPr/>
              <a:t>1</a:t>
            </a:fld>
            <a:endParaRPr lang="bg-BG"/>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9/11/2019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9/11/2019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1905001"/>
            <a:ext cx="7848600" cy="1695450"/>
          </a:xfrm>
        </p:spPr>
        <p:txBody>
          <a:bodyPr>
            <a:normAutofit fontScale="90000"/>
          </a:bodyPr>
          <a:lstStyle/>
          <a:p>
            <a:r>
              <a:rPr lang="en-US" dirty="0" smtClean="0">
                <a:solidFill>
                  <a:schemeClr val="tx2">
                    <a:lumMod val="10000"/>
                  </a:schemeClr>
                </a:solidFill>
                <a:latin typeface="Times New Roman" pitchFamily="18" charset="0"/>
                <a:cs typeface="Times New Roman" pitchFamily="18" charset="0"/>
              </a:rPr>
              <a:t>Independence</a:t>
            </a:r>
            <a:r>
              <a:rPr lang="bg-BG" dirty="0" smtClean="0">
                <a:solidFill>
                  <a:schemeClr val="tx2">
                    <a:lumMod val="10000"/>
                  </a:schemeClr>
                </a:solidFill>
                <a:latin typeface="Times New Roman" pitchFamily="18" charset="0"/>
                <a:cs typeface="Times New Roman" pitchFamily="18" charset="0"/>
              </a:rPr>
              <a:t> of the </a:t>
            </a:r>
            <a:r>
              <a:rPr lang="en-US" dirty="0" smtClean="0">
                <a:solidFill>
                  <a:schemeClr val="tx2">
                    <a:lumMod val="10000"/>
                  </a:schemeClr>
                </a:solidFill>
                <a:latin typeface="Times New Roman" pitchFamily="18" charset="0"/>
                <a:cs typeface="Times New Roman" pitchFamily="18" charset="0"/>
              </a:rPr>
              <a:t>bar associations</a:t>
            </a:r>
            <a:r>
              <a:rPr lang="bg-BG" dirty="0" smtClean="0">
                <a:solidFill>
                  <a:schemeClr val="tx2">
                    <a:lumMod val="10000"/>
                  </a:schemeClr>
                </a:solidFill>
                <a:latin typeface="Times New Roman" pitchFamily="18" charset="0"/>
                <a:cs typeface="Times New Roman" pitchFamily="18" charset="0"/>
              </a:rPr>
              <a:t/>
            </a:r>
            <a:br>
              <a:rPr lang="bg-BG" dirty="0" smtClean="0">
                <a:solidFill>
                  <a:schemeClr val="tx2">
                    <a:lumMod val="10000"/>
                  </a:schemeClr>
                </a:solidFill>
                <a:latin typeface="Times New Roman" pitchFamily="18" charset="0"/>
                <a:cs typeface="Times New Roman" pitchFamily="18" charset="0"/>
              </a:rPr>
            </a:br>
            <a:endParaRPr lang="bg-BG" dirty="0">
              <a:solidFill>
                <a:schemeClr val="tx2">
                  <a:lumMod val="10000"/>
                </a:schemeClr>
              </a:solidFill>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bg-B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bg-BG" dirty="0" smtClean="0">
                <a:latin typeface="Times New Roman" pitchFamily="18" charset="0"/>
                <a:cs typeface="Times New Roman" pitchFamily="18" charset="0"/>
              </a:rPr>
              <a:t> </a:t>
            </a:r>
            <a:r>
              <a:rPr lang="en-US" sz="4000" dirty="0" smtClean="0">
                <a:latin typeface="Times New Roman" pitchFamily="18" charset="0"/>
                <a:cs typeface="Times New Roman" pitchFamily="18" charset="0"/>
              </a:rPr>
              <a:t>The independence of the bar </a:t>
            </a:r>
            <a:r>
              <a:rPr lang="en-US" sz="4000" smtClean="0">
                <a:latin typeface="Times New Roman" pitchFamily="18" charset="0"/>
                <a:cs typeface="Times New Roman" pitchFamily="18" charset="0"/>
              </a:rPr>
              <a:t>associations established </a:t>
            </a:r>
            <a:r>
              <a:rPr lang="en-US" sz="4000" dirty="0" smtClean="0">
                <a:latin typeface="Times New Roman" pitchFamily="18" charset="0"/>
                <a:cs typeface="Times New Roman" pitchFamily="18" charset="0"/>
              </a:rPr>
              <a:t>in the Constitution</a:t>
            </a:r>
            <a:endParaRPr lang="bg-BG"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0000" lnSpcReduction="20000"/>
          </a:bodyPr>
          <a:lstStyle/>
          <a:p>
            <a:pPr algn="just"/>
            <a:r>
              <a:rPr lang="bg-BG" dirty="0" smtClean="0">
                <a:latin typeface="Times New Roman" pitchFamily="18" charset="0"/>
                <a:cs typeface="Times New Roman" pitchFamily="18" charset="0"/>
              </a:rPr>
              <a:t>The Democratic Constitution of the Republic of Bulgaria of 1991, in its Article 134 establishes the Bar</a:t>
            </a:r>
            <a:r>
              <a:rPr lang="en-US" dirty="0" smtClean="0">
                <a:latin typeface="Times New Roman" pitchFamily="18" charset="0"/>
                <a:cs typeface="Times New Roman" pitchFamily="18" charset="0"/>
              </a:rPr>
              <a:t> Association</a:t>
            </a:r>
            <a:r>
              <a:rPr lang="bg-BG" dirty="0" smtClean="0">
                <a:latin typeface="Times New Roman" pitchFamily="18" charset="0"/>
                <a:cs typeface="Times New Roman" pitchFamily="18" charset="0"/>
              </a:rPr>
              <a:t> as a public-legal body </a:t>
            </a:r>
            <a:r>
              <a:rPr lang="en-US" dirty="0" smtClean="0">
                <a:latin typeface="Times New Roman" pitchFamily="18" charset="0"/>
                <a:cs typeface="Times New Roman" pitchFamily="18" charset="0"/>
              </a:rPr>
              <a:t>that is </a:t>
            </a:r>
            <a:r>
              <a:rPr lang="bg-BG" dirty="0" smtClean="0">
                <a:latin typeface="Times New Roman" pitchFamily="18" charset="0"/>
                <a:cs typeface="Times New Roman" pitchFamily="18" charset="0"/>
              </a:rPr>
              <a:t>necessary for the protection of legal entities in the exercise of the judiciary and in the administration of justice. The principles of freedom, independence and self-government of the Bar </a:t>
            </a:r>
            <a:r>
              <a:rPr lang="en-US" dirty="0" smtClean="0">
                <a:latin typeface="Times New Roman" pitchFamily="18" charset="0"/>
                <a:cs typeface="Times New Roman" pitchFamily="18" charset="0"/>
              </a:rPr>
              <a:t>Association </a:t>
            </a:r>
            <a:r>
              <a:rPr lang="bg-BG" dirty="0" smtClean="0">
                <a:latin typeface="Times New Roman" pitchFamily="18" charset="0"/>
                <a:cs typeface="Times New Roman" pitchFamily="18" charset="0"/>
              </a:rPr>
              <a:t>are constitutionally established. The Constitution delegates to the Bar a governing and disciplinary authority. It is for this reason that the Bar as a </a:t>
            </a:r>
            <a:r>
              <a:rPr lang="en-US" dirty="0" smtClean="0">
                <a:latin typeface="Times New Roman" pitchFamily="18" charset="0"/>
                <a:cs typeface="Times New Roman" pitchFamily="18" charset="0"/>
              </a:rPr>
              <a:t>union</a:t>
            </a:r>
            <a:r>
              <a:rPr lang="bg-BG" dirty="0" smtClean="0">
                <a:latin typeface="Times New Roman" pitchFamily="18" charset="0"/>
                <a:cs typeface="Times New Roman" pitchFamily="18" charset="0"/>
              </a:rPr>
              <a:t> and </a:t>
            </a:r>
            <a:r>
              <a:rPr lang="en-US" dirty="0" smtClean="0">
                <a:latin typeface="Times New Roman" pitchFamily="18" charset="0"/>
                <a:cs typeface="Times New Roman" pitchFamily="18" charset="0"/>
              </a:rPr>
              <a:t>its components </a:t>
            </a:r>
            <a:r>
              <a:rPr lang="bg-BG" dirty="0" smtClean="0">
                <a:latin typeface="Times New Roman" pitchFamily="18" charset="0"/>
                <a:cs typeface="Times New Roman" pitchFamily="18" charset="0"/>
              </a:rPr>
              <a:t>are not professional organizations. Paragraph 4 of the Constitution of the Constitution </a:t>
            </a:r>
            <a:r>
              <a:rPr lang="en-US" dirty="0" smtClean="0">
                <a:latin typeface="Times New Roman" pitchFamily="18" charset="0"/>
                <a:cs typeface="Times New Roman" pitchFamily="18" charset="0"/>
              </a:rPr>
              <a:t>establishes</a:t>
            </a:r>
            <a:r>
              <a:rPr lang="bg-BG" dirty="0" smtClean="0">
                <a:latin typeface="Times New Roman" pitchFamily="18" charset="0"/>
                <a:cs typeface="Times New Roman" pitchFamily="18" charset="0"/>
              </a:rPr>
              <a:t> that the judicial organization (and therefore of the bar, whose regulation is in the same chapter six - the Judiciary), is determined to enter into force after the </a:t>
            </a:r>
            <a:r>
              <a:rPr lang="en-US" dirty="0" smtClean="0">
                <a:latin typeface="Times New Roman" pitchFamily="18" charset="0"/>
                <a:cs typeface="Times New Roman" pitchFamily="18" charset="0"/>
              </a:rPr>
              <a:t>adoption</a:t>
            </a:r>
            <a:r>
              <a:rPr lang="bg-BG" dirty="0" smtClean="0">
                <a:latin typeface="Times New Roman" pitchFamily="18" charset="0"/>
                <a:cs typeface="Times New Roman" pitchFamily="18" charset="0"/>
              </a:rPr>
              <a:t> of the new structural and procedural laws</a:t>
            </a:r>
            <a:r>
              <a:rPr lang="en-US" dirty="0" smtClean="0">
                <a:latin typeface="Times New Roman" pitchFamily="18" charset="0"/>
                <a:cs typeface="Times New Roman" pitchFamily="18" charset="0"/>
              </a:rPr>
              <a:t>; they have to be </a:t>
            </a:r>
            <a:r>
              <a:rPr lang="bg-BG" dirty="0" smtClean="0">
                <a:latin typeface="Times New Roman" pitchFamily="18" charset="0"/>
                <a:cs typeface="Times New Roman" pitchFamily="18" charset="0"/>
              </a:rPr>
              <a:t>adopted within three years, as expressly stated in  </a:t>
            </a:r>
            <a:r>
              <a:rPr lang="en-US" dirty="0" smtClean="0">
                <a:latin typeface="Times New Roman" pitchFamily="18" charset="0"/>
                <a:cs typeface="Times New Roman" pitchFamily="18" charset="0"/>
              </a:rPr>
              <a:t>paragraph </a:t>
            </a:r>
            <a:r>
              <a:rPr lang="bg-BG" dirty="0" smtClean="0">
                <a:latin typeface="Times New Roman" pitchFamily="18" charset="0"/>
                <a:cs typeface="Times New Roman" pitchFamily="18" charset="0"/>
              </a:rPr>
              <a:t>3, </a:t>
            </a:r>
            <a:r>
              <a:rPr lang="en-US" dirty="0" smtClean="0">
                <a:latin typeface="Times New Roman" pitchFamily="18" charset="0"/>
                <a:cs typeface="Times New Roman" pitchFamily="18" charset="0"/>
              </a:rPr>
              <a:t>subparagraph</a:t>
            </a:r>
            <a:r>
              <a:rPr lang="bg-BG" dirty="0" smtClean="0">
                <a:latin typeface="Times New Roman" pitchFamily="18" charset="0"/>
                <a:cs typeface="Times New Roman" pitchFamily="18" charset="0"/>
              </a:rPr>
              <a:t> 3 of the same provisions. Such a statutory law is the </a:t>
            </a:r>
            <a:r>
              <a:rPr lang="en-US" dirty="0" smtClean="0">
                <a:latin typeface="Times New Roman" pitchFamily="18" charset="0"/>
                <a:cs typeface="Times New Roman" pitchFamily="18" charset="0"/>
              </a:rPr>
              <a:t>Attorney Law</a:t>
            </a:r>
            <a:r>
              <a:rPr lang="bg-BG" dirty="0" smtClean="0">
                <a:latin typeface="Times New Roman" pitchFamily="18" charset="0"/>
                <a:cs typeface="Times New Roman" pitchFamily="18" charset="0"/>
              </a:rPr>
              <a:t>, as provided in Article 134, paragraph 2 of the Constitution - that the organization and procedure of the activity of the bar is regulated by law. The First </a:t>
            </a:r>
            <a:r>
              <a:rPr lang="en-US" dirty="0" smtClean="0">
                <a:latin typeface="Times New Roman" pitchFamily="18" charset="0"/>
                <a:cs typeface="Times New Roman" pitchFamily="18" charset="0"/>
              </a:rPr>
              <a:t>Attorney Law</a:t>
            </a:r>
            <a:r>
              <a:rPr lang="bg-BG" dirty="0" smtClean="0">
                <a:latin typeface="Times New Roman" pitchFamily="18" charset="0"/>
                <a:cs typeface="Times New Roman" pitchFamily="18" charset="0"/>
              </a:rPr>
              <a:t> аfter the </a:t>
            </a:r>
            <a:r>
              <a:rPr lang="en-US" dirty="0" smtClean="0">
                <a:latin typeface="Times New Roman" pitchFamily="18" charset="0"/>
                <a:cs typeface="Times New Roman" pitchFamily="18" charset="0"/>
              </a:rPr>
              <a:t>significant c</a:t>
            </a:r>
            <a:r>
              <a:rPr lang="bg-BG" dirty="0" smtClean="0">
                <a:latin typeface="Times New Roman" pitchFamily="18" charset="0"/>
                <a:cs typeface="Times New Roman" pitchFamily="18" charset="0"/>
              </a:rPr>
              <a:t>hanges of 1989 was </a:t>
            </a:r>
            <a:r>
              <a:rPr lang="en-US" dirty="0" smtClean="0">
                <a:latin typeface="Times New Roman" pitchFamily="18" charset="0"/>
                <a:cs typeface="Times New Roman" pitchFamily="18" charset="0"/>
              </a:rPr>
              <a:t>approved</a:t>
            </a:r>
            <a:r>
              <a:rPr lang="bg-BG" dirty="0" smtClean="0">
                <a:latin typeface="Times New Roman" pitchFamily="18" charset="0"/>
                <a:cs typeface="Times New Roman" pitchFamily="18" charset="0"/>
              </a:rPr>
              <a:t> by the Grand National Assembly at its meeting on September 12, 1991. </a:t>
            </a:r>
            <a:r>
              <a:rPr lang="en-US" dirty="0" smtClean="0">
                <a:latin typeface="Times New Roman" pitchFamily="18" charset="0"/>
                <a:cs typeface="Times New Roman" pitchFamily="18" charset="0"/>
              </a:rPr>
              <a:t>The Attorney Law</a:t>
            </a:r>
            <a:r>
              <a:rPr lang="bg-BG"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that was </a:t>
            </a:r>
            <a:r>
              <a:rPr lang="bg-BG" dirty="0" smtClean="0">
                <a:latin typeface="Times New Roman" pitchFamily="18" charset="0"/>
                <a:cs typeface="Times New Roman" pitchFamily="18" charset="0"/>
              </a:rPr>
              <a:t>promulgated in the State Gazette, issue n</a:t>
            </a:r>
            <a:r>
              <a:rPr lang="en-US" dirty="0" smtClean="0">
                <a:latin typeface="Times New Roman" pitchFamily="18" charset="0"/>
                <a:cs typeface="Times New Roman" pitchFamily="18" charset="0"/>
              </a:rPr>
              <a:t>umber</a:t>
            </a:r>
            <a:r>
              <a:rPr lang="bg-BG" dirty="0" smtClean="0">
                <a:latin typeface="Times New Roman" pitchFamily="18" charset="0"/>
                <a:cs typeface="Times New Roman" pitchFamily="18" charset="0"/>
              </a:rPr>
              <a:t> 80 of September 27, 1991 and entered into force three days later, on September 30, 1991. </a:t>
            </a:r>
            <a:r>
              <a:rPr lang="en-US" dirty="0" smtClean="0">
                <a:latin typeface="Times New Roman" pitchFamily="18" charset="0"/>
                <a:cs typeface="Times New Roman" pitchFamily="18" charset="0"/>
              </a:rPr>
              <a:t>Up to this day</a:t>
            </a:r>
            <a:r>
              <a:rPr lang="bg-BG" dirty="0" smtClean="0">
                <a:latin typeface="Times New Roman" pitchFamily="18" charset="0"/>
                <a:cs typeface="Times New Roman" pitchFamily="18" charset="0"/>
              </a:rPr>
              <a:t>, the current</a:t>
            </a:r>
            <a:r>
              <a:rPr lang="en-US" dirty="0" smtClean="0">
                <a:latin typeface="Times New Roman" pitchFamily="18" charset="0"/>
                <a:cs typeface="Times New Roman" pitchFamily="18" charset="0"/>
              </a:rPr>
              <a:t> Attorney</a:t>
            </a:r>
            <a:r>
              <a:rPr lang="bg-BG" dirty="0" smtClean="0">
                <a:latin typeface="Times New Roman" pitchFamily="18" charset="0"/>
                <a:cs typeface="Times New Roman" pitchFamily="18" charset="0"/>
              </a:rPr>
              <a:t> Law has been </a:t>
            </a:r>
            <a:r>
              <a:rPr lang="en-US" dirty="0" smtClean="0">
                <a:latin typeface="Times New Roman" pitchFamily="18" charset="0"/>
                <a:cs typeface="Times New Roman" pitchFamily="18" charset="0"/>
              </a:rPr>
              <a:t>active</a:t>
            </a:r>
            <a:r>
              <a:rPr lang="bg-BG" dirty="0" smtClean="0">
                <a:latin typeface="Times New Roman" pitchFamily="18" charset="0"/>
                <a:cs typeface="Times New Roman" pitchFamily="18" charset="0"/>
              </a:rPr>
              <a:t> since </a:t>
            </a:r>
            <a:r>
              <a:rPr lang="en-US" dirty="0" smtClean="0">
                <a:latin typeface="Times New Roman" pitchFamily="18" charset="0"/>
                <a:cs typeface="Times New Roman" pitchFamily="18" charset="0"/>
              </a:rPr>
              <a:t>its promulgation in </a:t>
            </a:r>
            <a:r>
              <a:rPr lang="bg-BG" dirty="0" smtClean="0">
                <a:latin typeface="Times New Roman" pitchFamily="18" charset="0"/>
                <a:cs typeface="Times New Roman" pitchFamily="18" charset="0"/>
              </a:rPr>
              <a:t>2004.</a:t>
            </a:r>
          </a:p>
          <a:p>
            <a:endParaRPr lang="bg-B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fontScale="90000"/>
          </a:bodyPr>
          <a:lstStyle/>
          <a:p>
            <a:pPr algn="just"/>
            <a:r>
              <a:rPr lang="en-US" dirty="0" smtClean="0">
                <a:latin typeface="Times New Roman" pitchFamily="18" charset="0"/>
                <a:cs typeface="Times New Roman" pitchFamily="18" charset="0"/>
              </a:rPr>
              <a:t>    </a:t>
            </a:r>
            <a:r>
              <a:rPr lang="en-US" sz="4000" dirty="0" smtClean="0">
                <a:latin typeface="Times New Roman" pitchFamily="18" charset="0"/>
                <a:cs typeface="Times New Roman" pitchFamily="18" charset="0"/>
              </a:rPr>
              <a:t>Main principles of the bar associations.</a:t>
            </a:r>
            <a:endParaRPr lang="bg-BG" sz="40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200" dirty="0" smtClean="0">
                <a:latin typeface="Times New Roman" pitchFamily="18" charset="0"/>
                <a:cs typeface="Times New Roman" pitchFamily="18" charset="0"/>
              </a:rPr>
              <a:t>Practicing</a:t>
            </a:r>
            <a:r>
              <a:rPr lang="bg-BG" sz="2200" dirty="0" smtClean="0">
                <a:latin typeface="Times New Roman" pitchFamily="18" charset="0"/>
                <a:cs typeface="Times New Roman" pitchFamily="18" charset="0"/>
              </a:rPr>
              <a:t> the </a:t>
            </a:r>
            <a:r>
              <a:rPr lang="en-US" sz="2200" dirty="0" smtClean="0">
                <a:latin typeface="Times New Roman" pitchFamily="18" charset="0"/>
                <a:cs typeface="Times New Roman" pitchFamily="18" charset="0"/>
              </a:rPr>
              <a:t>law profession</a:t>
            </a:r>
            <a:r>
              <a:rPr lang="bg-BG" sz="2200" dirty="0" smtClean="0">
                <a:latin typeface="Times New Roman" pitchFamily="18" charset="0"/>
                <a:cs typeface="Times New Roman" pitchFamily="18" charset="0"/>
              </a:rPr>
              <a:t> is activity </a:t>
            </a:r>
            <a:r>
              <a:rPr lang="en-US" sz="2200" dirty="0" smtClean="0">
                <a:latin typeface="Times New Roman" pitchFamily="18" charset="0"/>
                <a:cs typeface="Times New Roman" pitchFamily="18" charset="0"/>
              </a:rPr>
              <a:t>established</a:t>
            </a:r>
            <a:r>
              <a:rPr lang="bg-BG" sz="2200" dirty="0" smtClean="0">
                <a:latin typeface="Times New Roman" pitchFamily="18" charset="0"/>
                <a:cs typeface="Times New Roman" pitchFamily="18" charset="0"/>
              </a:rPr>
              <a:t> in the Constitution for the legal assistance and protection of the freedoms, rights and legitimate interests of natural and legal persons. It is carried out in accordance with the principles of independence, exclusivity, self-government and self-reliance. The lawyer’</a:t>
            </a:r>
            <a:r>
              <a:rPr lang="en-US" sz="2200" dirty="0" smtClean="0">
                <a:latin typeface="Times New Roman" pitchFamily="18" charset="0"/>
                <a:cs typeface="Times New Roman" pitchFamily="18" charset="0"/>
              </a:rPr>
              <a:t>s</a:t>
            </a:r>
            <a:r>
              <a:rPr lang="bg-BG" sz="2200" dirty="0" smtClean="0">
                <a:latin typeface="Times New Roman" pitchFamily="18" charset="0"/>
                <a:cs typeface="Times New Roman" pitchFamily="18" charset="0"/>
              </a:rPr>
              <a:t> profession is practiced by lawyers and junior lawyers after taking an attorney oath. The junior lawyer has all the rights and obligations of a lawyer </a:t>
            </a:r>
            <a:r>
              <a:rPr lang="en-US" sz="2200" dirty="0" smtClean="0">
                <a:latin typeface="Times New Roman" pitchFamily="18" charset="0"/>
                <a:cs typeface="Times New Roman" pitchFamily="18" charset="0"/>
              </a:rPr>
              <a:t>included in</a:t>
            </a:r>
            <a:r>
              <a:rPr lang="bg-BG" sz="2200" dirty="0" smtClean="0">
                <a:latin typeface="Times New Roman" pitchFamily="18" charset="0"/>
                <a:cs typeface="Times New Roman" pitchFamily="18" charset="0"/>
              </a:rPr>
              <a:t> the </a:t>
            </a:r>
            <a:r>
              <a:rPr lang="en-US" sz="2200" dirty="0" smtClean="0">
                <a:latin typeface="Times New Roman" pitchFamily="18" charset="0"/>
                <a:cs typeface="Times New Roman" pitchFamily="18" charset="0"/>
              </a:rPr>
              <a:t>Attorney Law</a:t>
            </a:r>
            <a:r>
              <a:rPr lang="bg-BG" sz="2200" dirty="0" smtClean="0">
                <a:latin typeface="Times New Roman" pitchFamily="18" charset="0"/>
                <a:cs typeface="Times New Roman" pitchFamily="18" charset="0"/>
              </a:rPr>
              <a:t> (Art. 20), </a:t>
            </a:r>
            <a:r>
              <a:rPr lang="en-US" sz="2200" dirty="0" smtClean="0">
                <a:latin typeface="Times New Roman" pitchFamily="18" charset="0"/>
                <a:cs typeface="Times New Roman" pitchFamily="18" charset="0"/>
              </a:rPr>
              <a:t>and owns</a:t>
            </a:r>
            <a:r>
              <a:rPr lang="bg-BG" sz="2200" dirty="0" smtClean="0">
                <a:latin typeface="Times New Roman" pitchFamily="18" charset="0"/>
                <a:cs typeface="Times New Roman" pitchFamily="18" charset="0"/>
              </a:rPr>
              <a:t> all legal requirements for the practice of the lawyer's profession, including </a:t>
            </a:r>
            <a:r>
              <a:rPr lang="en-US" sz="2200" dirty="0" smtClean="0">
                <a:latin typeface="Times New Roman" pitchFamily="18" charset="0"/>
                <a:cs typeface="Times New Roman" pitchFamily="18" charset="0"/>
              </a:rPr>
              <a:t>passing</a:t>
            </a:r>
            <a:r>
              <a:rPr lang="bg-BG" sz="2200" dirty="0" smtClean="0">
                <a:latin typeface="Times New Roman" pitchFamily="18" charset="0"/>
                <a:cs typeface="Times New Roman" pitchFamily="18" charset="0"/>
              </a:rPr>
              <a:t> the bar exam conducted by the Supreme Bar Council, in accordance with the </a:t>
            </a:r>
            <a:r>
              <a:rPr lang="en-US" sz="2200" dirty="0" smtClean="0">
                <a:latin typeface="Times New Roman" pitchFamily="18" charset="0"/>
                <a:cs typeface="Times New Roman" pitchFamily="18" charset="0"/>
              </a:rPr>
              <a:t>Attorney </a:t>
            </a:r>
            <a:r>
              <a:rPr lang="bg-BG" sz="2200" dirty="0" smtClean="0">
                <a:latin typeface="Times New Roman" pitchFamily="18" charset="0"/>
                <a:cs typeface="Times New Roman" pitchFamily="18" charset="0"/>
              </a:rPr>
              <a:t>Law and the obligatory </a:t>
            </a:r>
            <a:r>
              <a:rPr lang="en-US" sz="2200" dirty="0" smtClean="0">
                <a:latin typeface="Times New Roman" pitchFamily="18" charset="0"/>
                <a:cs typeface="Times New Roman" pitchFamily="18" charset="0"/>
              </a:rPr>
              <a:t>for</a:t>
            </a:r>
            <a:r>
              <a:rPr lang="bg-BG" sz="2200" dirty="0" smtClean="0">
                <a:latin typeface="Times New Roman" pitchFamily="18" charset="0"/>
                <a:cs typeface="Times New Roman" pitchFamily="18" charset="0"/>
              </a:rPr>
              <a:t> the law profession lawyer's oath. </a:t>
            </a:r>
          </a:p>
          <a:p>
            <a:endParaRPr lang="bg-B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  	 Entering the bar association.</a:t>
            </a:r>
            <a:endParaRPr lang="bg-BG"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77500" lnSpcReduction="20000"/>
          </a:bodyPr>
          <a:lstStyle/>
          <a:p>
            <a:pPr algn="just"/>
            <a:r>
              <a:rPr lang="bg-BG" dirty="0" smtClean="0">
                <a:latin typeface="Times New Roman" pitchFamily="18" charset="0"/>
                <a:cs typeface="Times New Roman" pitchFamily="18" charset="0"/>
              </a:rPr>
              <a:t>The junior lawyer, in addition to the right to practice law, </a:t>
            </a:r>
            <a:r>
              <a:rPr lang="en-US" dirty="0" smtClean="0">
                <a:latin typeface="Times New Roman" pitchFamily="18" charset="0"/>
                <a:cs typeface="Times New Roman" pitchFamily="18" charset="0"/>
              </a:rPr>
              <a:t>that  </a:t>
            </a:r>
            <a:r>
              <a:rPr lang="bg-BG" dirty="0" smtClean="0">
                <a:latin typeface="Times New Roman" pitchFamily="18" charset="0"/>
                <a:cs typeface="Times New Roman" pitchFamily="18" charset="0"/>
              </a:rPr>
              <a:t>involves oral and written consultations and </a:t>
            </a:r>
            <a:r>
              <a:rPr lang="en-US" dirty="0" smtClean="0">
                <a:latin typeface="Times New Roman" pitchFamily="18" charset="0"/>
                <a:cs typeface="Times New Roman" pitchFamily="18" charset="0"/>
              </a:rPr>
              <a:t>statements</a:t>
            </a:r>
            <a:r>
              <a:rPr lang="bg-BG" dirty="0" smtClean="0">
                <a:latin typeface="Times New Roman" pitchFamily="18" charset="0"/>
                <a:cs typeface="Times New Roman" pitchFamily="18" charset="0"/>
              </a:rPr>
              <a:t> on matters of law, preparation of any paperwork - petitions, lawsuits, applications, complaints</a:t>
            </a:r>
            <a:r>
              <a:rPr lang="en-US" dirty="0" smtClean="0">
                <a:latin typeface="Times New Roman" pitchFamily="18" charset="0"/>
                <a:cs typeface="Times New Roman" pitchFamily="18" charset="0"/>
              </a:rPr>
              <a:t> and any other in</a:t>
            </a:r>
            <a:r>
              <a:rPr lang="bg-BG" dirty="0" smtClean="0">
                <a:latin typeface="Times New Roman" pitchFamily="18" charset="0"/>
                <a:cs typeface="Times New Roman" pitchFamily="18" charset="0"/>
              </a:rPr>
              <a:t> relat</a:t>
            </a:r>
            <a:r>
              <a:rPr lang="en-US" dirty="0" smtClean="0">
                <a:latin typeface="Times New Roman" pitchFamily="18" charset="0"/>
                <a:cs typeface="Times New Roman" pitchFamily="18" charset="0"/>
              </a:rPr>
              <a:t>ion</a:t>
            </a:r>
            <a:r>
              <a:rPr lang="bg-BG" dirty="0" smtClean="0">
                <a:latin typeface="Times New Roman" pitchFamily="18" charset="0"/>
                <a:cs typeface="Times New Roman" pitchFamily="18" charset="0"/>
              </a:rPr>
              <a:t> to the work assigned by the client, </a:t>
            </a:r>
            <a:r>
              <a:rPr lang="en-US" dirty="0" smtClean="0">
                <a:latin typeface="Times New Roman" pitchFamily="18" charset="0"/>
                <a:cs typeface="Times New Roman" pitchFamily="18" charset="0"/>
              </a:rPr>
              <a:t>for example </a:t>
            </a:r>
            <a:r>
              <a:rPr lang="bg-BG" dirty="0" smtClean="0">
                <a:latin typeface="Times New Roman" pitchFamily="18" charset="0"/>
                <a:cs typeface="Times New Roman" pitchFamily="18" charset="0"/>
              </a:rPr>
              <a:t>consultation а</a:t>
            </a:r>
            <a:r>
              <a:rPr lang="en-US" dirty="0" smtClean="0">
                <a:latin typeface="Times New Roman" pitchFamily="18" charset="0"/>
                <a:cs typeface="Times New Roman" pitchFamily="18" charset="0"/>
              </a:rPr>
              <a:t>t the</a:t>
            </a:r>
            <a:r>
              <a:rPr lang="bg-BG" dirty="0" smtClean="0">
                <a:latin typeface="Times New Roman" pitchFamily="18" charset="0"/>
                <a:cs typeface="Times New Roman" pitchFamily="18" charset="0"/>
              </a:rPr>
              <a:t> court</a:t>
            </a:r>
            <a:r>
              <a:rPr lang="en-US" dirty="0" smtClean="0">
                <a:latin typeface="Times New Roman" pitchFamily="18" charset="0"/>
                <a:cs typeface="Times New Roman" pitchFamily="18" charset="0"/>
              </a:rPr>
              <a:t>’s</a:t>
            </a:r>
            <a:r>
              <a:rPr lang="bg-BG" dirty="0" smtClean="0">
                <a:latin typeface="Times New Roman" pitchFamily="18" charset="0"/>
                <a:cs typeface="Times New Roman" pitchFamily="18" charset="0"/>
              </a:rPr>
              <a:t> administration</a:t>
            </a:r>
            <a:r>
              <a:rPr lang="en-US" dirty="0" smtClean="0">
                <a:latin typeface="Times New Roman" pitchFamily="18" charset="0"/>
                <a:cs typeface="Times New Roman" pitchFamily="18" charset="0"/>
              </a:rPr>
              <a:t> and any other</a:t>
            </a:r>
            <a:r>
              <a:rPr lang="bg-BG" dirty="0" smtClean="0">
                <a:latin typeface="Times New Roman" pitchFamily="18" charset="0"/>
                <a:cs typeface="Times New Roman" pitchFamily="18" charset="0"/>
              </a:rPr>
              <a:t> rights and obligations </a:t>
            </a:r>
            <a:r>
              <a:rPr lang="en-US" dirty="0" smtClean="0">
                <a:latin typeface="Times New Roman" pitchFamily="18" charset="0"/>
                <a:cs typeface="Times New Roman" pitchFamily="18" charset="0"/>
              </a:rPr>
              <a:t>included in</a:t>
            </a:r>
            <a:r>
              <a:rPr lang="bg-BG" dirty="0" smtClean="0">
                <a:latin typeface="Times New Roman" pitchFamily="18" charset="0"/>
                <a:cs typeface="Times New Roman" pitchFamily="18" charset="0"/>
              </a:rPr>
              <a:t> the A</a:t>
            </a:r>
            <a:r>
              <a:rPr lang="en-US" dirty="0" err="1" smtClean="0">
                <a:latin typeface="Times New Roman" pitchFamily="18" charset="0"/>
                <a:cs typeface="Times New Roman" pitchFamily="18" charset="0"/>
              </a:rPr>
              <a:t>ttorney</a:t>
            </a:r>
            <a:r>
              <a:rPr lang="en-US" dirty="0" smtClean="0">
                <a:latin typeface="Times New Roman" pitchFamily="18" charset="0"/>
                <a:cs typeface="Times New Roman" pitchFamily="18" charset="0"/>
              </a:rPr>
              <a:t> Law, also</a:t>
            </a:r>
            <a:r>
              <a:rPr lang="bg-BG" dirty="0" smtClean="0">
                <a:latin typeface="Times New Roman" pitchFamily="18" charset="0"/>
                <a:cs typeface="Times New Roman" pitchFamily="18" charset="0"/>
              </a:rPr>
              <a:t> ha</a:t>
            </a:r>
            <a:r>
              <a:rPr lang="en-US" dirty="0" smtClean="0">
                <a:latin typeface="Times New Roman" pitchFamily="18" charset="0"/>
                <a:cs typeface="Times New Roman" pitchFamily="18" charset="0"/>
              </a:rPr>
              <a:t>s</a:t>
            </a:r>
            <a:r>
              <a:rPr lang="bg-BG" dirty="0" smtClean="0">
                <a:latin typeface="Times New Roman" pitchFamily="18" charset="0"/>
                <a:cs typeface="Times New Roman" pitchFamily="18" charset="0"/>
              </a:rPr>
              <a:t> the right to </a:t>
            </a:r>
            <a:r>
              <a:rPr lang="en-US" dirty="0" smtClean="0">
                <a:latin typeface="Times New Roman" pitchFamily="18" charset="0"/>
                <a:cs typeface="Times New Roman" pitchFamily="18" charset="0"/>
              </a:rPr>
              <a:t>initiate </a:t>
            </a:r>
            <a:r>
              <a:rPr lang="bg-BG" dirty="0" smtClean="0">
                <a:latin typeface="Times New Roman" pitchFamily="18" charset="0"/>
                <a:cs typeface="Times New Roman" pitchFamily="18" charset="0"/>
              </a:rPr>
              <a:t>cases and to plead in a courtroom - a junior lawyer can represent and defend parties in cases in </a:t>
            </a:r>
            <a:r>
              <a:rPr lang="en-US" dirty="0" smtClean="0">
                <a:latin typeface="Times New Roman" pitchFamily="18" charset="0"/>
                <a:cs typeface="Times New Roman" pitchFamily="18" charset="0"/>
              </a:rPr>
              <a:t>regional </a:t>
            </a:r>
            <a:r>
              <a:rPr lang="bg-BG" dirty="0" smtClean="0">
                <a:latin typeface="Times New Roman" pitchFamily="18" charset="0"/>
                <a:cs typeface="Times New Roman" pitchFamily="18" charset="0"/>
              </a:rPr>
              <a:t>courts and </a:t>
            </a:r>
            <a:r>
              <a:rPr lang="en-US" dirty="0" smtClean="0">
                <a:latin typeface="Times New Roman" pitchFamily="18" charset="0"/>
                <a:cs typeface="Times New Roman" pitchFamily="18" charset="0"/>
              </a:rPr>
              <a:t>o</a:t>
            </a:r>
            <a:r>
              <a:rPr lang="bg-BG" dirty="0" smtClean="0">
                <a:latin typeface="Times New Roman" pitchFamily="18" charset="0"/>
                <a:cs typeface="Times New Roman" pitchFamily="18" charset="0"/>
              </a:rPr>
              <a:t>n the same cases in district courts, and together with another lawyer - in first instance cases in district court</a:t>
            </a:r>
            <a:r>
              <a:rPr lang="en-US" dirty="0" smtClean="0">
                <a:latin typeface="Times New Roman" pitchFamily="18" charset="0"/>
                <a:cs typeface="Times New Roman" pitchFamily="18" charset="0"/>
              </a:rPr>
              <a:t>s or in other words</a:t>
            </a:r>
            <a:r>
              <a:rPr lang="bg-BG" dirty="0" smtClean="0">
                <a:latin typeface="Times New Roman" pitchFamily="18" charset="0"/>
                <a:cs typeface="Times New Roman" pitchFamily="18" charset="0"/>
              </a:rPr>
              <a:t>, it may perform procedural representation of </a:t>
            </a:r>
            <a:r>
              <a:rPr lang="en-US" dirty="0" smtClean="0">
                <a:latin typeface="Times New Roman" pitchFamily="18" charset="0"/>
                <a:cs typeface="Times New Roman" pitchFamily="18" charset="0"/>
              </a:rPr>
              <a:t>the clients</a:t>
            </a:r>
            <a:r>
              <a:rPr lang="bg-BG" dirty="0" smtClean="0">
                <a:latin typeface="Times New Roman" pitchFamily="18" charset="0"/>
                <a:cs typeface="Times New Roman" pitchFamily="18" charset="0"/>
              </a:rPr>
              <a:t> and the protection of their rights and legal interests before the bodies of the judiciary, administrative bodies and services, as well as before individuals and legal entities. In </a:t>
            </a:r>
            <a:r>
              <a:rPr lang="en-US" dirty="0" smtClean="0">
                <a:latin typeface="Times New Roman" pitchFamily="18" charset="0"/>
                <a:cs typeface="Times New Roman" pitchFamily="18" charset="0"/>
              </a:rPr>
              <a:t>fact</a:t>
            </a:r>
            <a:r>
              <a:rPr lang="bg-BG" dirty="0" smtClean="0">
                <a:latin typeface="Times New Roman" pitchFamily="18" charset="0"/>
                <a:cs typeface="Times New Roman" pitchFamily="18" charset="0"/>
              </a:rPr>
              <a:t>, the </a:t>
            </a:r>
            <a:r>
              <a:rPr lang="en-US" dirty="0" smtClean="0">
                <a:latin typeface="Times New Roman" pitchFamily="18" charset="0"/>
                <a:cs typeface="Times New Roman" pitchFamily="18" charset="0"/>
              </a:rPr>
              <a:t>institution</a:t>
            </a:r>
            <a:r>
              <a:rPr lang="bg-BG" dirty="0" smtClean="0">
                <a:latin typeface="Times New Roman" pitchFamily="18" charset="0"/>
                <a:cs typeface="Times New Roman" pitchFamily="18" charset="0"/>
              </a:rPr>
              <a:t> that </a:t>
            </a:r>
            <a:r>
              <a:rPr lang="en-US" dirty="0" smtClean="0">
                <a:latin typeface="Times New Roman" pitchFamily="18" charset="0"/>
                <a:cs typeface="Times New Roman" pitchFamily="18" charset="0"/>
              </a:rPr>
              <a:t>doesn’t allow representation</a:t>
            </a:r>
            <a:r>
              <a:rPr lang="bg-BG" dirty="0" smtClean="0">
                <a:latin typeface="Times New Roman" pitchFamily="18" charset="0"/>
                <a:cs typeface="Times New Roman" pitchFamily="18" charset="0"/>
              </a:rPr>
              <a:t> by a junior lawyer is the Supreme Court of Cassation, for which there are restrictions </a:t>
            </a:r>
            <a:r>
              <a:rPr lang="en-US" dirty="0" smtClean="0">
                <a:latin typeface="Times New Roman" pitchFamily="18" charset="0"/>
                <a:cs typeface="Times New Roman" pitchFamily="18" charset="0"/>
              </a:rPr>
              <a:t>also </a:t>
            </a:r>
            <a:r>
              <a:rPr lang="bg-BG" dirty="0" smtClean="0">
                <a:latin typeface="Times New Roman" pitchFamily="18" charset="0"/>
                <a:cs typeface="Times New Roman" pitchFamily="18" charset="0"/>
              </a:rPr>
              <a:t>for lawyers with less than 5 years of experience, according to Art. 24 </a:t>
            </a:r>
            <a:r>
              <a:rPr lang="en-US" dirty="0" smtClean="0">
                <a:latin typeface="Times New Roman" pitchFamily="18" charset="0"/>
                <a:cs typeface="Times New Roman" pitchFamily="18" charset="0"/>
              </a:rPr>
              <a:t>The Attorney Law</a:t>
            </a:r>
            <a:r>
              <a:rPr lang="bg-BG" dirty="0" smtClean="0">
                <a:latin typeface="Times New Roman" pitchFamily="18" charset="0"/>
                <a:cs typeface="Times New Roman" pitchFamily="18" charset="0"/>
              </a:rPr>
              <a:t>. </a:t>
            </a:r>
          </a:p>
          <a:p>
            <a:endParaRPr lang="bg-BG"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latin typeface="Times New Roman" pitchFamily="18" charset="0"/>
                <a:cs typeface="Times New Roman" pitchFamily="18" charset="0"/>
              </a:rPr>
              <a:t>	</a:t>
            </a:r>
            <a:endParaRPr lang="bg-BG" dirty="0"/>
          </a:p>
        </p:txBody>
      </p:sp>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Considering the restrictions established in </a:t>
            </a:r>
            <a:r>
              <a:rPr lang="bg-BG" sz="2400" dirty="0" smtClean="0">
                <a:latin typeface="Times New Roman" pitchFamily="18" charset="0"/>
                <a:cs typeface="Times New Roman" pitchFamily="18" charset="0"/>
              </a:rPr>
              <a:t>the C</a:t>
            </a:r>
            <a:r>
              <a:rPr lang="en-US" sz="2400" dirty="0" smtClean="0">
                <a:latin typeface="Times New Roman" pitchFamily="18" charset="0"/>
                <a:cs typeface="Times New Roman" pitchFamily="18" charset="0"/>
              </a:rPr>
              <a:t>ode of </a:t>
            </a:r>
            <a:r>
              <a:rPr lang="bg-BG" sz="2400" dirty="0" smtClean="0">
                <a:latin typeface="Times New Roman" pitchFamily="18" charset="0"/>
                <a:cs typeface="Times New Roman" pitchFamily="18" charset="0"/>
              </a:rPr>
              <a:t>C</a:t>
            </a:r>
            <a:r>
              <a:rPr lang="en-US" sz="2400" dirty="0" err="1" smtClean="0">
                <a:latin typeface="Times New Roman" pitchFamily="18" charset="0"/>
                <a:cs typeface="Times New Roman" pitchFamily="18" charset="0"/>
              </a:rPr>
              <a:t>ivil</a:t>
            </a:r>
            <a:r>
              <a:rPr lang="en-US" sz="2400" dirty="0" smtClean="0">
                <a:latin typeface="Times New Roman" pitchFamily="18" charset="0"/>
                <a:cs typeface="Times New Roman" pitchFamily="18" charset="0"/>
              </a:rPr>
              <a:t> </a:t>
            </a:r>
            <a:r>
              <a:rPr lang="bg-BG" sz="2400" dirty="0" smtClean="0">
                <a:latin typeface="Times New Roman" pitchFamily="18" charset="0"/>
                <a:cs typeface="Times New Roman" pitchFamily="18" charset="0"/>
              </a:rPr>
              <a:t>P</a:t>
            </a:r>
            <a:r>
              <a:rPr lang="en-US" sz="2400" dirty="0" err="1" smtClean="0">
                <a:latin typeface="Times New Roman" pitchFamily="18" charset="0"/>
                <a:cs typeface="Times New Roman" pitchFamily="18" charset="0"/>
              </a:rPr>
              <a:t>rocedure</a:t>
            </a:r>
            <a:r>
              <a:rPr lang="en-US" sz="2400" dirty="0" smtClean="0">
                <a:latin typeface="Times New Roman" pitchFamily="18" charset="0"/>
                <a:cs typeface="Times New Roman" pitchFamily="18" charset="0"/>
              </a:rPr>
              <a:t> </a:t>
            </a:r>
            <a:r>
              <a:rPr lang="bg-BG" sz="2400" dirty="0" smtClean="0">
                <a:latin typeface="Times New Roman" pitchFamily="18" charset="0"/>
                <a:cs typeface="Times New Roman" pitchFamily="18" charset="0"/>
              </a:rPr>
              <a:t>(new) and </a:t>
            </a:r>
            <a:r>
              <a:rPr lang="en-US" sz="2400" dirty="0" smtClean="0">
                <a:latin typeface="Times New Roman" pitchFamily="18" charset="0"/>
                <a:cs typeface="Times New Roman" pitchFamily="18" charset="0"/>
              </a:rPr>
              <a:t>the </a:t>
            </a:r>
            <a:r>
              <a:rPr lang="bg-BG" sz="2400" dirty="0" smtClean="0">
                <a:latin typeface="Times New Roman" pitchFamily="18" charset="0"/>
                <a:cs typeface="Times New Roman" pitchFamily="18" charset="0"/>
              </a:rPr>
              <a:t>introduced in Section XXII limitations of the cassation appeal it can be concluded that a very small percentage of cases reach this instance at all. The only difference introduced in 2004 with the </a:t>
            </a:r>
            <a:r>
              <a:rPr lang="en-US" sz="2400" dirty="0" smtClean="0">
                <a:latin typeface="Times New Roman" pitchFamily="18" charset="0"/>
                <a:cs typeface="Times New Roman" pitchFamily="18" charset="0"/>
              </a:rPr>
              <a:t>new Attorney Law</a:t>
            </a:r>
            <a:r>
              <a:rPr lang="bg-BG" sz="2400" dirty="0" smtClean="0">
                <a:latin typeface="Times New Roman" pitchFamily="18" charset="0"/>
                <a:cs typeface="Times New Roman" pitchFamily="18" charset="0"/>
              </a:rPr>
              <a:t> is that the junior lawyer</a:t>
            </a:r>
            <a:r>
              <a:rPr lang="en-US" sz="2400" dirty="0" smtClean="0">
                <a:latin typeface="Times New Roman" pitchFamily="18" charset="0"/>
                <a:cs typeface="Times New Roman" pitchFamily="18" charset="0"/>
              </a:rPr>
              <a:t> that</a:t>
            </a:r>
            <a:r>
              <a:rPr lang="bg-BG" sz="2400" dirty="0" smtClean="0">
                <a:latin typeface="Times New Roman" pitchFamily="18" charset="0"/>
                <a:cs typeface="Times New Roman" pitchFamily="18" charset="0"/>
              </a:rPr>
              <a:t> has less than two years of law practice, </a:t>
            </a:r>
            <a:r>
              <a:rPr lang="en-US" sz="2400" dirty="0" smtClean="0">
                <a:latin typeface="Times New Roman" pitchFamily="18" charset="0"/>
                <a:cs typeface="Times New Roman" pitchFamily="18" charset="0"/>
              </a:rPr>
              <a:t>can</a:t>
            </a:r>
            <a:r>
              <a:rPr lang="bg-BG" sz="2400" dirty="0" smtClean="0">
                <a:latin typeface="Times New Roman" pitchFamily="18" charset="0"/>
                <a:cs typeface="Times New Roman" pitchFamily="18" charset="0"/>
              </a:rPr>
              <a:t> transfer from the register of junior lawyers to the register of lawyers</a:t>
            </a:r>
            <a:r>
              <a:rPr lang="en-US" sz="2400" dirty="0" smtClean="0">
                <a:latin typeface="Times New Roman" pitchFamily="18" charset="0"/>
                <a:cs typeface="Times New Roman" pitchFamily="18" charset="0"/>
              </a:rPr>
              <a:t> of the </a:t>
            </a:r>
            <a:r>
              <a:rPr lang="bg-BG" sz="2400" dirty="0" smtClean="0">
                <a:latin typeface="Times New Roman" pitchFamily="18" charset="0"/>
                <a:cs typeface="Times New Roman" pitchFamily="18" charset="0"/>
              </a:rPr>
              <a:t>respective bar association. All rights and obligations of a lawyer </a:t>
            </a:r>
            <a:r>
              <a:rPr lang="en-US" sz="2400" dirty="0" smtClean="0">
                <a:latin typeface="Times New Roman" pitchFamily="18" charset="0"/>
                <a:cs typeface="Times New Roman" pitchFamily="18" charset="0"/>
              </a:rPr>
              <a:t>included in the Attorney Law can</a:t>
            </a:r>
            <a:r>
              <a:rPr lang="bg-BG" sz="2400" dirty="0" smtClean="0">
                <a:latin typeface="Times New Roman" pitchFamily="18" charset="0"/>
                <a:cs typeface="Times New Roman" pitchFamily="18" charset="0"/>
              </a:rPr>
              <a:t> explicitly and fully appl</a:t>
            </a:r>
            <a:r>
              <a:rPr lang="en-US" sz="2400" dirty="0" smtClean="0">
                <a:latin typeface="Times New Roman" pitchFamily="18" charset="0"/>
                <a:cs typeface="Times New Roman" pitchFamily="18" charset="0"/>
              </a:rPr>
              <a:t>y</a:t>
            </a:r>
            <a:r>
              <a:rPr lang="bg-BG" sz="2400" dirty="0" smtClean="0">
                <a:latin typeface="Times New Roman" pitchFamily="18" charset="0"/>
                <a:cs typeface="Times New Roman" pitchFamily="18" charset="0"/>
              </a:rPr>
              <a:t> to junior lawyers.</a:t>
            </a:r>
          </a:p>
          <a:p>
            <a:endParaRPr lang="bg-BG"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sz="2800" dirty="0" smtClean="0">
                <a:latin typeface="Times New Roman" pitchFamily="18" charset="0"/>
                <a:cs typeface="Times New Roman" pitchFamily="18" charset="0"/>
              </a:rPr>
              <a:t>Independence of the Lawyer-member of the Bar association in </a:t>
            </a:r>
            <a:r>
              <a:rPr lang="bg-BG"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rPr>
              <a:t>its relations with the court and the authorities. </a:t>
            </a:r>
            <a:endParaRPr lang="bg-BG" sz="28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1600" dirty="0" smtClean="0">
                <a:latin typeface="Times New Roman" pitchFamily="18" charset="0"/>
                <a:cs typeface="Times New Roman" pitchFamily="18" charset="0"/>
              </a:rPr>
              <a:t>Exercising </a:t>
            </a:r>
            <a:r>
              <a:rPr lang="bg-BG" sz="1600" dirty="0" smtClean="0">
                <a:latin typeface="Times New Roman" pitchFamily="18" charset="0"/>
                <a:cs typeface="Times New Roman" pitchFamily="18" charset="0"/>
              </a:rPr>
              <a:t>the profession of </a:t>
            </a:r>
            <a:r>
              <a:rPr lang="en-US" sz="1600" dirty="0" smtClean="0">
                <a:latin typeface="Times New Roman" pitchFamily="18" charset="0"/>
                <a:cs typeface="Times New Roman" pitchFamily="18" charset="0"/>
              </a:rPr>
              <a:t>the </a:t>
            </a:r>
            <a:r>
              <a:rPr lang="bg-BG" sz="1600" dirty="0" smtClean="0">
                <a:latin typeface="Times New Roman" pitchFamily="18" charset="0"/>
                <a:cs typeface="Times New Roman" pitchFamily="18" charset="0"/>
              </a:rPr>
              <a:t>lawyer</a:t>
            </a:r>
            <a:r>
              <a:rPr lang="en-US" sz="1600" dirty="0" smtClean="0">
                <a:latin typeface="Times New Roman" pitchFamily="18" charset="0"/>
                <a:cs typeface="Times New Roman" pitchFamily="18" charset="0"/>
              </a:rPr>
              <a:t> – member in the bar association</a:t>
            </a:r>
            <a:r>
              <a:rPr lang="bg-BG" sz="1600" dirty="0" smtClean="0">
                <a:latin typeface="Times New Roman" pitchFamily="18" charset="0"/>
                <a:cs typeface="Times New Roman" pitchFamily="18" charset="0"/>
              </a:rPr>
              <a:t>, the lawyer is guided by the legitimate interests of the client, </a:t>
            </a:r>
            <a:r>
              <a:rPr lang="en-US" sz="1600" dirty="0" smtClean="0">
                <a:latin typeface="Times New Roman" pitchFamily="18" charset="0"/>
                <a:cs typeface="Times New Roman" pitchFamily="18" charset="0"/>
              </a:rPr>
              <a:t>and</a:t>
            </a:r>
            <a:r>
              <a:rPr lang="bg-BG" sz="1600" dirty="0" smtClean="0">
                <a:latin typeface="Times New Roman" pitchFamily="18" charset="0"/>
                <a:cs typeface="Times New Roman" pitchFamily="18" charset="0"/>
              </a:rPr>
              <a:t> is </a:t>
            </a:r>
            <a:r>
              <a:rPr lang="en-US" sz="1600" dirty="0" smtClean="0">
                <a:latin typeface="Times New Roman" pitchFamily="18" charset="0"/>
                <a:cs typeface="Times New Roman" pitchFamily="18" charset="0"/>
              </a:rPr>
              <a:t>required</a:t>
            </a:r>
            <a:r>
              <a:rPr lang="bg-BG" sz="1600" dirty="0" smtClean="0">
                <a:latin typeface="Times New Roman" pitchFamily="18" charset="0"/>
                <a:cs typeface="Times New Roman" pitchFamily="18" charset="0"/>
              </a:rPr>
              <a:t> to protect him in the best way</a:t>
            </a:r>
            <a:r>
              <a:rPr lang="en-US" sz="1600" dirty="0" smtClean="0">
                <a:latin typeface="Times New Roman" pitchFamily="18" charset="0"/>
                <a:cs typeface="Times New Roman" pitchFamily="18" charset="0"/>
              </a:rPr>
              <a:t> possible</a:t>
            </a:r>
            <a:r>
              <a:rPr lang="bg-BG" sz="1600" dirty="0" smtClean="0">
                <a:latin typeface="Times New Roman" pitchFamily="18" charset="0"/>
                <a:cs typeface="Times New Roman" pitchFamily="18" charset="0"/>
              </a:rPr>
              <a:t> by lawful means. Only a lawyer or junior </a:t>
            </a:r>
            <a:r>
              <a:rPr lang="en-US" sz="1600" dirty="0" smtClean="0">
                <a:latin typeface="Times New Roman" pitchFamily="18" charset="0"/>
                <a:cs typeface="Times New Roman" pitchFamily="18" charset="0"/>
              </a:rPr>
              <a:t>lawyer</a:t>
            </a:r>
            <a:r>
              <a:rPr lang="bg-BG" sz="1600" dirty="0" smtClean="0">
                <a:latin typeface="Times New Roman" pitchFamily="18" charset="0"/>
                <a:cs typeface="Times New Roman" pitchFamily="18" charset="0"/>
              </a:rPr>
              <a:t> practicing alone or in association</a:t>
            </a:r>
            <a:r>
              <a:rPr lang="en-US" sz="1600" dirty="0" smtClean="0">
                <a:latin typeface="Times New Roman" pitchFamily="18" charset="0"/>
                <a:cs typeface="Times New Roman" pitchFamily="18" charset="0"/>
              </a:rPr>
              <a:t>, registered according to the Attorney Law,</a:t>
            </a:r>
            <a:r>
              <a:rPr lang="bg-BG" sz="1600" dirty="0" smtClean="0">
                <a:latin typeface="Times New Roman" pitchFamily="18" charset="0"/>
                <a:cs typeface="Times New Roman" pitchFamily="18" charset="0"/>
              </a:rPr>
              <a:t> can practice the law profession. A lawyer can only be a person who has been sworn in and </a:t>
            </a:r>
            <a:r>
              <a:rPr lang="en-US" sz="1600" dirty="0" smtClean="0">
                <a:latin typeface="Times New Roman" pitchFamily="18" charset="0"/>
                <a:cs typeface="Times New Roman" pitchFamily="18" charset="0"/>
              </a:rPr>
              <a:t>registered in</a:t>
            </a:r>
            <a:r>
              <a:rPr lang="bg-BG" sz="1600" dirty="0" smtClean="0">
                <a:latin typeface="Times New Roman" pitchFamily="18" charset="0"/>
                <a:cs typeface="Times New Roman" pitchFamily="18" charset="0"/>
              </a:rPr>
              <a:t> the Bar Association. It is important to know that before </a:t>
            </a:r>
            <a:r>
              <a:rPr lang="en-US" sz="1600" dirty="0" smtClean="0">
                <a:latin typeface="Times New Roman" pitchFamily="18" charset="0"/>
                <a:cs typeface="Times New Roman" pitchFamily="18" charset="0"/>
              </a:rPr>
              <a:t>the</a:t>
            </a:r>
            <a:r>
              <a:rPr lang="bg-BG" sz="1600" dirty="0" smtClean="0">
                <a:latin typeface="Times New Roman" pitchFamily="18" charset="0"/>
                <a:cs typeface="Times New Roman" pitchFamily="18" charset="0"/>
              </a:rPr>
              <a:t> court, pre-trial authorities, administrative authorities and other services in a country, </a:t>
            </a:r>
            <a:r>
              <a:rPr lang="en-US" sz="1600" dirty="0" smtClean="0">
                <a:latin typeface="Times New Roman" pitchFamily="18" charset="0"/>
                <a:cs typeface="Times New Roman" pitchFamily="18" charset="0"/>
              </a:rPr>
              <a:t>the</a:t>
            </a:r>
            <a:r>
              <a:rPr lang="bg-BG" sz="1600" dirty="0" smtClean="0">
                <a:latin typeface="Times New Roman" pitchFamily="18" charset="0"/>
                <a:cs typeface="Times New Roman" pitchFamily="18" charset="0"/>
              </a:rPr>
              <a:t> lawyer </a:t>
            </a:r>
            <a:r>
              <a:rPr lang="en-US" sz="1600" dirty="0" smtClean="0">
                <a:latin typeface="Times New Roman" pitchFamily="18" charset="0"/>
                <a:cs typeface="Times New Roman" pitchFamily="18" charset="0"/>
              </a:rPr>
              <a:t>is owed the same respect as the</a:t>
            </a:r>
            <a:r>
              <a:rPr lang="bg-BG" sz="1600" dirty="0" smtClean="0">
                <a:latin typeface="Times New Roman" pitchFamily="18" charset="0"/>
                <a:cs typeface="Times New Roman" pitchFamily="18" charset="0"/>
              </a:rPr>
              <a:t> judge and </a:t>
            </a:r>
            <a:r>
              <a:rPr lang="en-US" sz="1600" dirty="0" smtClean="0">
                <a:latin typeface="Times New Roman" pitchFamily="18" charset="0"/>
                <a:cs typeface="Times New Roman" pitchFamily="18" charset="0"/>
              </a:rPr>
              <a:t>the same type of collaboration</a:t>
            </a:r>
            <a:r>
              <a:rPr lang="bg-BG" sz="1600" dirty="0" smtClean="0">
                <a:latin typeface="Times New Roman" pitchFamily="18" charset="0"/>
                <a:cs typeface="Times New Roman" pitchFamily="18" charset="0"/>
              </a:rPr>
              <a:t>. If </a:t>
            </a:r>
            <a:r>
              <a:rPr lang="en-US" sz="1600" dirty="0" smtClean="0">
                <a:latin typeface="Times New Roman" pitchFamily="18" charset="0"/>
                <a:cs typeface="Times New Roman" pitchFamily="18" charset="0"/>
              </a:rPr>
              <a:t>the</a:t>
            </a:r>
            <a:r>
              <a:rPr lang="bg-BG" sz="1600" dirty="0" smtClean="0">
                <a:latin typeface="Times New Roman" pitchFamily="18" charset="0"/>
                <a:cs typeface="Times New Roman" pitchFamily="18" charset="0"/>
              </a:rPr>
              <a:t> respect and </a:t>
            </a:r>
            <a:r>
              <a:rPr lang="en-US" sz="1600" dirty="0" smtClean="0">
                <a:latin typeface="Times New Roman" pitchFamily="18" charset="0"/>
                <a:cs typeface="Times New Roman" pitchFamily="18" charset="0"/>
              </a:rPr>
              <a:t>collaboration</a:t>
            </a:r>
            <a:r>
              <a:rPr lang="bg-BG" sz="1600" dirty="0" smtClean="0">
                <a:latin typeface="Times New Roman" pitchFamily="18" charset="0"/>
                <a:cs typeface="Times New Roman" pitchFamily="18" charset="0"/>
              </a:rPr>
              <a:t> have not been </a:t>
            </a:r>
            <a:r>
              <a:rPr lang="en-US" sz="1600" dirty="0" smtClean="0">
                <a:latin typeface="Times New Roman" pitchFamily="18" charset="0"/>
                <a:cs typeface="Times New Roman" pitchFamily="18" charset="0"/>
              </a:rPr>
              <a:t>granted</a:t>
            </a:r>
            <a:r>
              <a:rPr lang="bg-BG" sz="1600" dirty="0" smtClean="0">
                <a:latin typeface="Times New Roman" pitchFamily="18" charset="0"/>
                <a:cs typeface="Times New Roman" pitchFamily="18" charset="0"/>
              </a:rPr>
              <a:t> to a lawyer </a:t>
            </a:r>
            <a:r>
              <a:rPr lang="en-US" sz="1600" dirty="0" smtClean="0">
                <a:latin typeface="Times New Roman" pitchFamily="18" charset="0"/>
                <a:cs typeface="Times New Roman" pitchFamily="18" charset="0"/>
              </a:rPr>
              <a:t>who is practicing</a:t>
            </a:r>
            <a:r>
              <a:rPr lang="bg-BG" sz="1600" dirty="0" smtClean="0">
                <a:latin typeface="Times New Roman" pitchFamily="18" charset="0"/>
                <a:cs typeface="Times New Roman" pitchFamily="18" charset="0"/>
              </a:rPr>
              <a:t> or in</a:t>
            </a:r>
            <a:r>
              <a:rPr lang="en-US" sz="1600" dirty="0" smtClean="0">
                <a:latin typeface="Times New Roman" pitchFamily="18" charset="0"/>
                <a:cs typeface="Times New Roman" pitchFamily="18" charset="0"/>
              </a:rPr>
              <a:t> relation to practicing</a:t>
            </a:r>
            <a:r>
              <a:rPr lang="bg-BG" sz="1600" dirty="0" smtClean="0">
                <a:latin typeface="Times New Roman" pitchFamily="18" charset="0"/>
                <a:cs typeface="Times New Roman" pitchFamily="18" charset="0"/>
              </a:rPr>
              <a:t> his profession, the Bar Council, at his request or </a:t>
            </a:r>
            <a:r>
              <a:rPr lang="en-US" sz="1600" dirty="0" smtClean="0">
                <a:latin typeface="Times New Roman" pitchFamily="18" charset="0"/>
                <a:cs typeface="Times New Roman" pitchFamily="18" charset="0"/>
              </a:rPr>
              <a:t>on its</a:t>
            </a:r>
            <a:r>
              <a:rPr lang="bg-BG" sz="1600" dirty="0" smtClean="0">
                <a:latin typeface="Times New Roman" pitchFamily="18" charset="0"/>
                <a:cs typeface="Times New Roman" pitchFamily="18" charset="0"/>
              </a:rPr>
              <a:t> own </a:t>
            </a:r>
            <a:r>
              <a:rPr lang="en-US" sz="1600" dirty="0" smtClean="0">
                <a:latin typeface="Times New Roman" pitchFamily="18" charset="0"/>
                <a:cs typeface="Times New Roman" pitchFamily="18" charset="0"/>
              </a:rPr>
              <a:t>initiative</a:t>
            </a:r>
            <a:r>
              <a:rPr lang="bg-BG" sz="1600" dirty="0" smtClean="0">
                <a:latin typeface="Times New Roman" pitchFamily="18" charset="0"/>
                <a:cs typeface="Times New Roman" pitchFamily="18" charset="0"/>
              </a:rPr>
              <a:t>, authorizes one of the members of </a:t>
            </a:r>
            <a:r>
              <a:rPr lang="en-US" sz="1600" dirty="0" smtClean="0">
                <a:latin typeface="Times New Roman" pitchFamily="18" charset="0"/>
                <a:cs typeface="Times New Roman" pitchFamily="18" charset="0"/>
              </a:rPr>
              <a:t>the Bar</a:t>
            </a:r>
            <a:r>
              <a:rPr lang="bg-BG" sz="1600" dirty="0" smtClean="0">
                <a:latin typeface="Times New Roman" pitchFamily="18" charset="0"/>
                <a:cs typeface="Times New Roman" pitchFamily="18" charset="0"/>
              </a:rPr>
              <a:t> to carry out a case re</a:t>
            </a:r>
            <a:r>
              <a:rPr lang="en-US" sz="1600" dirty="0" smtClean="0">
                <a:latin typeface="Times New Roman" pitchFamily="18" charset="0"/>
                <a:cs typeface="Times New Roman" pitchFamily="18" charset="0"/>
              </a:rPr>
              <a:t>search</a:t>
            </a:r>
            <a:r>
              <a:rPr lang="bg-BG" sz="1600" dirty="0" smtClean="0">
                <a:latin typeface="Times New Roman" pitchFamily="18" charset="0"/>
                <a:cs typeface="Times New Roman" pitchFamily="18" charset="0"/>
              </a:rPr>
              <a:t> together with a representative of the court, the pre-trial authority</a:t>
            </a:r>
            <a:r>
              <a:rPr lang="en-US" sz="1600" dirty="0" smtClean="0">
                <a:latin typeface="Times New Roman" pitchFamily="18" charset="0"/>
                <a:cs typeface="Times New Roman" pitchFamily="18" charset="0"/>
              </a:rPr>
              <a:t> or</a:t>
            </a:r>
            <a:r>
              <a:rPr lang="bg-BG" sz="1600" dirty="0" smtClean="0">
                <a:latin typeface="Times New Roman" pitchFamily="18" charset="0"/>
                <a:cs typeface="Times New Roman" pitchFamily="18" charset="0"/>
              </a:rPr>
              <a:t> the administrative authority. </a:t>
            </a:r>
            <a:endParaRPr lang="bg-BG"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bg-BG" dirty="0"/>
          </a:p>
        </p:txBody>
      </p:sp>
      <p:sp>
        <p:nvSpPr>
          <p:cNvPr id="3" name="Content Placeholder 2"/>
          <p:cNvSpPr>
            <a:spLocks noGrp="1"/>
          </p:cNvSpPr>
          <p:nvPr>
            <p:ph idx="1"/>
          </p:nvPr>
        </p:nvSpPr>
        <p:spPr/>
        <p:txBody>
          <a:bodyPr>
            <a:normAutofit fontScale="77500" lnSpcReduction="20000"/>
          </a:bodyPr>
          <a:lstStyle/>
          <a:p>
            <a:pPr algn="just"/>
            <a:r>
              <a:rPr lang="bg-BG" dirty="0" smtClean="0">
                <a:latin typeface="Times New Roman" pitchFamily="18" charset="0"/>
                <a:cs typeface="Times New Roman" pitchFamily="18" charset="0"/>
              </a:rPr>
              <a:t>The lawyer has free access and can </a:t>
            </a:r>
            <a:r>
              <a:rPr lang="en-US" dirty="0" smtClean="0">
                <a:latin typeface="Times New Roman" pitchFamily="18" charset="0"/>
                <a:cs typeface="Times New Roman" pitchFamily="18" charset="0"/>
              </a:rPr>
              <a:t>research</a:t>
            </a:r>
            <a:r>
              <a:rPr lang="bg-BG" dirty="0" smtClean="0">
                <a:latin typeface="Times New Roman" pitchFamily="18" charset="0"/>
                <a:cs typeface="Times New Roman" pitchFamily="18" charset="0"/>
              </a:rPr>
              <a:t> cases, receive copies of papers and information with priority in court, pre-trial </a:t>
            </a:r>
            <a:r>
              <a:rPr lang="en-US" dirty="0" smtClean="0">
                <a:latin typeface="Times New Roman" pitchFamily="18" charset="0"/>
                <a:cs typeface="Times New Roman" pitchFamily="18" charset="0"/>
              </a:rPr>
              <a:t>institutions</a:t>
            </a:r>
            <a:r>
              <a:rPr lang="bg-BG" dirty="0" smtClean="0">
                <a:latin typeface="Times New Roman" pitchFamily="18" charset="0"/>
                <a:cs typeface="Times New Roman" pitchFamily="18" charset="0"/>
              </a:rPr>
              <a:t>, administrative </a:t>
            </a:r>
            <a:r>
              <a:rPr lang="en-US" dirty="0" smtClean="0">
                <a:latin typeface="Times New Roman" pitchFamily="18" charset="0"/>
                <a:cs typeface="Times New Roman" pitchFamily="18" charset="0"/>
              </a:rPr>
              <a:t>and </a:t>
            </a:r>
            <a:r>
              <a:rPr lang="bg-BG" dirty="0" smtClean="0">
                <a:latin typeface="Times New Roman" pitchFamily="18" charset="0"/>
                <a:cs typeface="Times New Roman" pitchFamily="18" charset="0"/>
              </a:rPr>
              <a:t>other services in the country and wherever necessary, only on the basis of </a:t>
            </a:r>
            <a:r>
              <a:rPr lang="en-US" dirty="0" smtClean="0">
                <a:latin typeface="Times New Roman" pitchFamily="18" charset="0"/>
                <a:cs typeface="Times New Roman" pitchFamily="18" charset="0"/>
              </a:rPr>
              <a:t>being</a:t>
            </a:r>
            <a:r>
              <a:rPr lang="bg-BG" dirty="0" smtClean="0">
                <a:latin typeface="Times New Roman" pitchFamily="18" charset="0"/>
                <a:cs typeface="Times New Roman" pitchFamily="18" charset="0"/>
              </a:rPr>
              <a:t> a lawyer</a:t>
            </a:r>
            <a:r>
              <a:rPr lang="en-US" dirty="0" smtClean="0">
                <a:latin typeface="Times New Roman" pitchFamily="18" charset="0"/>
                <a:cs typeface="Times New Roman" pitchFamily="18" charset="0"/>
              </a:rPr>
              <a:t> which is verified</a:t>
            </a:r>
            <a:r>
              <a:rPr lang="bg-BG" dirty="0" smtClean="0">
                <a:latin typeface="Times New Roman" pitchFamily="18" charset="0"/>
                <a:cs typeface="Times New Roman" pitchFamily="18" charset="0"/>
              </a:rPr>
              <a:t> by </a:t>
            </a:r>
            <a:r>
              <a:rPr lang="en-US" dirty="0" smtClean="0">
                <a:latin typeface="Times New Roman" pitchFamily="18" charset="0"/>
                <a:cs typeface="Times New Roman" pitchFamily="18" charset="0"/>
              </a:rPr>
              <a:t>showing</a:t>
            </a:r>
            <a:r>
              <a:rPr lang="bg-BG" dirty="0" smtClean="0">
                <a:latin typeface="Times New Roman" pitchFamily="18" charset="0"/>
                <a:cs typeface="Times New Roman" pitchFamily="18" charset="0"/>
              </a:rPr>
              <a:t> a lawyer</a:t>
            </a:r>
            <a:r>
              <a:rPr lang="en-US" dirty="0" smtClean="0">
                <a:latin typeface="Times New Roman" pitchFamily="18" charset="0"/>
                <a:cs typeface="Times New Roman" pitchFamily="18" charset="0"/>
              </a:rPr>
              <a:t>’s</a:t>
            </a:r>
            <a:r>
              <a:rPr lang="bg-BG" dirty="0" smtClean="0">
                <a:latin typeface="Times New Roman" pitchFamily="18" charset="0"/>
                <a:cs typeface="Times New Roman" pitchFamily="18" charset="0"/>
              </a:rPr>
              <a:t> card.</a:t>
            </a:r>
          </a:p>
          <a:p>
            <a:pPr algn="just"/>
            <a:r>
              <a:rPr lang="bg-BG" dirty="0" smtClean="0">
                <a:latin typeface="Times New Roman" pitchFamily="18" charset="0"/>
                <a:cs typeface="Times New Roman" pitchFamily="18" charset="0"/>
              </a:rPr>
              <a:t>The lawyer </a:t>
            </a:r>
            <a:r>
              <a:rPr lang="en-US" dirty="0" smtClean="0">
                <a:latin typeface="Times New Roman" pitchFamily="18" charset="0"/>
                <a:cs typeface="Times New Roman" pitchFamily="18" charset="0"/>
              </a:rPr>
              <a:t>in</a:t>
            </a:r>
            <a:r>
              <a:rPr lang="bg-BG" dirty="0" smtClean="0">
                <a:latin typeface="Times New Roman" pitchFamily="18" charset="0"/>
                <a:cs typeface="Times New Roman" pitchFamily="18" charset="0"/>
              </a:rPr>
              <a:t> his work has the right to certify copies of documents </a:t>
            </a:r>
            <a:r>
              <a:rPr lang="en-US" dirty="0" smtClean="0">
                <a:latin typeface="Times New Roman" pitchFamily="18" charset="0"/>
                <a:cs typeface="Times New Roman" pitchFamily="18" charset="0"/>
              </a:rPr>
              <a:t>brought</a:t>
            </a:r>
            <a:r>
              <a:rPr lang="bg-BG" dirty="0" smtClean="0">
                <a:latin typeface="Times New Roman" pitchFamily="18" charset="0"/>
                <a:cs typeface="Times New Roman" pitchFamily="18" charset="0"/>
              </a:rPr>
              <a:t> to him </a:t>
            </a:r>
            <a:r>
              <a:rPr lang="en-US" dirty="0" smtClean="0">
                <a:latin typeface="Times New Roman" pitchFamily="18" charset="0"/>
                <a:cs typeface="Times New Roman" pitchFamily="18" charset="0"/>
              </a:rPr>
              <a:t>for the protection </a:t>
            </a:r>
            <a:r>
              <a:rPr lang="bg-BG" dirty="0" smtClean="0">
                <a:latin typeface="Times New Roman" pitchFamily="18" charset="0"/>
                <a:cs typeface="Times New Roman" pitchFamily="18" charset="0"/>
              </a:rPr>
              <a:t>of the rights and legitimate interests of </a:t>
            </a:r>
            <a:r>
              <a:rPr lang="en-US" dirty="0" smtClean="0">
                <a:latin typeface="Times New Roman" pitchFamily="18" charset="0"/>
                <a:cs typeface="Times New Roman" pitchFamily="18" charset="0"/>
              </a:rPr>
              <a:t>his clients</a:t>
            </a:r>
            <a:r>
              <a:rPr lang="bg-BG" dirty="0" smtClean="0">
                <a:latin typeface="Times New Roman" pitchFamily="18" charset="0"/>
                <a:cs typeface="Times New Roman" pitchFamily="18" charset="0"/>
              </a:rPr>
              <a:t>. Before the court and the pre-trial authorities, as well as before all other </a:t>
            </a:r>
            <a:r>
              <a:rPr lang="en-US" dirty="0" smtClean="0">
                <a:latin typeface="Times New Roman" pitchFamily="18" charset="0"/>
                <a:cs typeface="Times New Roman" pitchFamily="18" charset="0"/>
              </a:rPr>
              <a:t>institutions</a:t>
            </a:r>
            <a:r>
              <a:rPr lang="bg-BG" dirty="0" smtClean="0">
                <a:latin typeface="Times New Roman" pitchFamily="18" charset="0"/>
                <a:cs typeface="Times New Roman" pitchFamily="18" charset="0"/>
              </a:rPr>
              <a:t>, they have the power of officially certified documents. Attorneys' papers, files, electronic documents, computer equipment and other media are inviolable and </a:t>
            </a:r>
            <a:r>
              <a:rPr lang="en-US" dirty="0" smtClean="0">
                <a:latin typeface="Times New Roman" pitchFamily="18" charset="0"/>
                <a:cs typeface="Times New Roman" pitchFamily="18" charset="0"/>
              </a:rPr>
              <a:t>can </a:t>
            </a:r>
            <a:r>
              <a:rPr lang="bg-BG" dirty="0" smtClean="0">
                <a:latin typeface="Times New Roman" pitchFamily="18" charset="0"/>
                <a:cs typeface="Times New Roman" pitchFamily="18" charset="0"/>
              </a:rPr>
              <a:t>not </a:t>
            </a:r>
            <a:r>
              <a:rPr lang="en-US" dirty="0" smtClean="0">
                <a:latin typeface="Times New Roman" pitchFamily="18" charset="0"/>
                <a:cs typeface="Times New Roman" pitchFamily="18" charset="0"/>
              </a:rPr>
              <a:t>be </a:t>
            </a:r>
            <a:r>
              <a:rPr lang="bg-BG" dirty="0" smtClean="0">
                <a:latin typeface="Times New Roman" pitchFamily="18" charset="0"/>
                <a:cs typeface="Times New Roman" pitchFamily="18" charset="0"/>
              </a:rPr>
              <a:t>subject to review, copying, </a:t>
            </a:r>
            <a:r>
              <a:rPr lang="en-US" dirty="0" smtClean="0">
                <a:latin typeface="Times New Roman" pitchFamily="18" charset="0"/>
                <a:cs typeface="Times New Roman" pitchFamily="18" charset="0"/>
              </a:rPr>
              <a:t>searching </a:t>
            </a:r>
            <a:r>
              <a:rPr lang="bg-BG" dirty="0" smtClean="0">
                <a:latin typeface="Times New Roman" pitchFamily="18" charset="0"/>
                <a:cs typeface="Times New Roman" pitchFamily="18" charset="0"/>
              </a:rPr>
              <a:t>and seizur</a:t>
            </a:r>
            <a:r>
              <a:rPr lang="en-US" dirty="0" smtClean="0">
                <a:latin typeface="Times New Roman" pitchFamily="18" charset="0"/>
                <a:cs typeface="Times New Roman" pitchFamily="18" charset="0"/>
              </a:rPr>
              <a:t>e</a:t>
            </a:r>
            <a:r>
              <a:rPr lang="bg-BG"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The exchange of c</a:t>
            </a:r>
            <a:r>
              <a:rPr lang="bg-BG" dirty="0" smtClean="0">
                <a:latin typeface="Times New Roman" pitchFamily="18" charset="0"/>
                <a:cs typeface="Times New Roman" pitchFamily="18" charset="0"/>
              </a:rPr>
              <a:t>orrespondence between the lawyer and his client, regardless of the </a:t>
            </a:r>
            <a:r>
              <a:rPr lang="en-US" dirty="0" smtClean="0">
                <a:latin typeface="Times New Roman" pitchFamily="18" charset="0"/>
                <a:cs typeface="Times New Roman" pitchFamily="18" charset="0"/>
              </a:rPr>
              <a:t>way</a:t>
            </a:r>
            <a:r>
              <a:rPr lang="bg-BG" dirty="0" smtClean="0">
                <a:latin typeface="Times New Roman" pitchFamily="18" charset="0"/>
                <a:cs typeface="Times New Roman" pitchFamily="18" charset="0"/>
              </a:rPr>
              <a:t> in which it is conducted</a:t>
            </a:r>
            <a:r>
              <a:rPr lang="en-US" dirty="0" smtClean="0">
                <a:latin typeface="Times New Roman" pitchFamily="18" charset="0"/>
                <a:cs typeface="Times New Roman" pitchFamily="18" charset="0"/>
              </a:rPr>
              <a:t> and</a:t>
            </a:r>
            <a:r>
              <a:rPr lang="bg-BG" dirty="0" smtClean="0">
                <a:latin typeface="Times New Roman" pitchFamily="18" charset="0"/>
                <a:cs typeface="Times New Roman" pitchFamily="18" charset="0"/>
              </a:rPr>
              <a:t> including </a:t>
            </a:r>
            <a:r>
              <a:rPr lang="en-US" dirty="0" smtClean="0">
                <a:latin typeface="Times New Roman" pitchFamily="18" charset="0"/>
                <a:cs typeface="Times New Roman" pitchFamily="18" charset="0"/>
              </a:rPr>
              <a:t>the</a:t>
            </a:r>
            <a:r>
              <a:rPr lang="bg-BG" dirty="0" smtClean="0">
                <a:latin typeface="Times New Roman" pitchFamily="18" charset="0"/>
                <a:cs typeface="Times New Roman" pitchFamily="18" charset="0"/>
              </a:rPr>
              <a:t> electronic </a:t>
            </a:r>
            <a:r>
              <a:rPr lang="en-US" dirty="0" smtClean="0">
                <a:latin typeface="Times New Roman" pitchFamily="18" charset="0"/>
                <a:cs typeface="Times New Roman" pitchFamily="18" charset="0"/>
              </a:rPr>
              <a:t>way</a:t>
            </a:r>
            <a:r>
              <a:rPr lang="bg-BG"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can</a:t>
            </a:r>
            <a:r>
              <a:rPr lang="bg-BG" dirty="0" smtClean="0">
                <a:latin typeface="Times New Roman" pitchFamily="18" charset="0"/>
                <a:cs typeface="Times New Roman" pitchFamily="18" charset="0"/>
              </a:rPr>
              <a:t> not</a:t>
            </a:r>
            <a:r>
              <a:rPr lang="en-US" dirty="0" smtClean="0">
                <a:latin typeface="Times New Roman" pitchFamily="18" charset="0"/>
                <a:cs typeface="Times New Roman" pitchFamily="18" charset="0"/>
              </a:rPr>
              <a:t> be</a:t>
            </a:r>
            <a:r>
              <a:rPr lang="bg-BG" dirty="0" smtClean="0">
                <a:latin typeface="Times New Roman" pitchFamily="18" charset="0"/>
                <a:cs typeface="Times New Roman" pitchFamily="18" charset="0"/>
              </a:rPr>
              <a:t> subject to review, copying, </a:t>
            </a:r>
            <a:r>
              <a:rPr lang="en-US" dirty="0" smtClean="0">
                <a:latin typeface="Times New Roman" pitchFamily="18" charset="0"/>
                <a:cs typeface="Times New Roman" pitchFamily="18" charset="0"/>
              </a:rPr>
              <a:t>searching</a:t>
            </a:r>
            <a:r>
              <a:rPr lang="bg-BG" dirty="0" smtClean="0">
                <a:latin typeface="Times New Roman" pitchFamily="18" charset="0"/>
                <a:cs typeface="Times New Roman" pitchFamily="18" charset="0"/>
              </a:rPr>
              <a:t> and seizure and cannot be used as </a:t>
            </a:r>
            <a:r>
              <a:rPr lang="en-US" dirty="0" smtClean="0">
                <a:latin typeface="Times New Roman" pitchFamily="18" charset="0"/>
                <a:cs typeface="Times New Roman" pitchFamily="18" charset="0"/>
              </a:rPr>
              <a:t>proof in court</a:t>
            </a:r>
            <a:r>
              <a:rPr lang="bg-BG" dirty="0" smtClean="0">
                <a:latin typeface="Times New Roman" pitchFamily="18" charset="0"/>
                <a:cs typeface="Times New Roman" pitchFamily="18" charset="0"/>
              </a:rPr>
              <a:t>.</a:t>
            </a:r>
          </a:p>
          <a:p>
            <a:pPr algn="just"/>
            <a:r>
              <a:rPr lang="bg-BG" dirty="0" smtClean="0">
                <a:latin typeface="Times New Roman" pitchFamily="18" charset="0"/>
                <a:cs typeface="Times New Roman" pitchFamily="18" charset="0"/>
              </a:rPr>
              <a:t>C</a:t>
            </a:r>
            <a:r>
              <a:rPr lang="en-US" dirty="0" err="1" smtClean="0">
                <a:latin typeface="Times New Roman" pitchFamily="18" charset="0"/>
                <a:cs typeface="Times New Roman" pitchFamily="18" charset="0"/>
              </a:rPr>
              <a:t>onversations</a:t>
            </a:r>
            <a:r>
              <a:rPr lang="bg-BG" dirty="0" smtClean="0">
                <a:latin typeface="Times New Roman" pitchFamily="18" charset="0"/>
                <a:cs typeface="Times New Roman" pitchFamily="18" charset="0"/>
              </a:rPr>
              <a:t> between a lawyer and his client cannot be </a:t>
            </a:r>
            <a:r>
              <a:rPr lang="en-US" dirty="0" smtClean="0">
                <a:latin typeface="Times New Roman" pitchFamily="18" charset="0"/>
                <a:cs typeface="Times New Roman" pitchFamily="18" charset="0"/>
              </a:rPr>
              <a:t>wire-tapped</a:t>
            </a:r>
            <a:r>
              <a:rPr lang="bg-BG" dirty="0" smtClean="0">
                <a:latin typeface="Times New Roman" pitchFamily="18" charset="0"/>
                <a:cs typeface="Times New Roman" pitchFamily="18" charset="0"/>
              </a:rPr>
              <a:t> and recorded. Any </a:t>
            </a:r>
            <a:r>
              <a:rPr lang="en-US" dirty="0" smtClean="0">
                <a:latin typeface="Times New Roman" pitchFamily="18" charset="0"/>
                <a:cs typeface="Times New Roman" pitchFamily="18" charset="0"/>
              </a:rPr>
              <a:t>recordings of this type can</a:t>
            </a:r>
            <a:r>
              <a:rPr lang="bg-BG" dirty="0" smtClean="0">
                <a:latin typeface="Times New Roman" pitchFamily="18" charset="0"/>
                <a:cs typeface="Times New Roman" pitchFamily="18" charset="0"/>
              </a:rPr>
              <a:t> not be used as evidence and </a:t>
            </a:r>
            <a:r>
              <a:rPr lang="en-US" dirty="0" smtClean="0">
                <a:latin typeface="Times New Roman" pitchFamily="18" charset="0"/>
                <a:cs typeface="Times New Roman" pitchFamily="18" charset="0"/>
              </a:rPr>
              <a:t>will</a:t>
            </a:r>
            <a:r>
              <a:rPr lang="bg-BG" dirty="0" smtClean="0">
                <a:latin typeface="Times New Roman" pitchFamily="18" charset="0"/>
                <a:cs typeface="Times New Roman" pitchFamily="18" charset="0"/>
              </a:rPr>
              <a:t> be subject to immediate destruction.</a:t>
            </a:r>
          </a:p>
          <a:p>
            <a:pPr>
              <a:buNone/>
            </a:pPr>
            <a:endParaRPr lang="bg-BG"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	</a:t>
            </a:r>
            <a:r>
              <a:rPr lang="en-US" sz="3300" dirty="0" smtClean="0">
                <a:latin typeface="Times New Roman" pitchFamily="18" charset="0"/>
                <a:cs typeface="Times New Roman" pitchFamily="18" charset="0"/>
              </a:rPr>
              <a:t>Legal assistance</a:t>
            </a:r>
            <a:r>
              <a:rPr lang="bg-BG" sz="3300" dirty="0" smtClean="0">
                <a:latin typeface="Times New Roman" pitchFamily="18" charset="0"/>
                <a:cs typeface="Times New Roman" pitchFamily="18" charset="0"/>
              </a:rPr>
              <a:t>, </a:t>
            </a:r>
            <a:r>
              <a:rPr lang="en-US" sz="3300" dirty="0" smtClean="0">
                <a:latin typeface="Times New Roman" pitchFamily="18" charset="0"/>
                <a:cs typeface="Times New Roman" pitchFamily="18" charset="0"/>
              </a:rPr>
              <a:t>provided by the National Legal Aid Bureau</a:t>
            </a:r>
            <a:endParaRPr lang="bg-BG" sz="33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000" dirty="0" smtClean="0">
                <a:latin typeface="Times New Roman" pitchFamily="18" charset="0"/>
                <a:cs typeface="Times New Roman" pitchFamily="18" charset="0"/>
              </a:rPr>
              <a:t>The legal assistance that is provided by the National Legal Aid Bureau is administrated by the Sofia Bar Association. For arranging the administration of the legal assistance the Bar Association is paid 10% of the total amount of the payments.</a:t>
            </a:r>
            <a:endParaRPr lang="bg-BG" sz="20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bg-BG" dirty="0"/>
          </a:p>
        </p:txBody>
      </p:sp>
      <p:sp>
        <p:nvSpPr>
          <p:cNvPr id="3" name="Content Placeholder 2"/>
          <p:cNvSpPr>
            <a:spLocks noGrp="1"/>
          </p:cNvSpPr>
          <p:nvPr>
            <p:ph idx="1"/>
          </p:nvPr>
        </p:nvSpPr>
        <p:spPr/>
        <p:txBody>
          <a:bodyPr>
            <a:normAutofit/>
          </a:bodyPr>
          <a:lstStyle/>
          <a:p>
            <a:pPr algn="just"/>
            <a:r>
              <a:rPr lang="en-US" sz="2200" dirty="0" smtClean="0">
                <a:latin typeface="Times New Roman" pitchFamily="18" charset="0"/>
                <a:cs typeface="Times New Roman" pitchFamily="18" charset="0"/>
              </a:rPr>
              <a:t>This is one of the main and more significant aspects of the independence of the bar associations and their members. The rights and obligations of the lawyer are regulated not only in the Attorney Law, but also in several regulations adopted by the Supreme Bar Council and the Code of Ethics of the lawyer.</a:t>
            </a:r>
            <a:endParaRPr lang="bg-BG" sz="2200" dirty="0" smtClean="0">
              <a:latin typeface="Times New Roman" pitchFamily="18" charset="0"/>
              <a:cs typeface="Times New Roman" pitchFamily="18" charset="0"/>
            </a:endParaRPr>
          </a:p>
          <a:p>
            <a:endParaRPr lang="bg-BG"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88</TotalTime>
  <Words>1288</Words>
  <Application>Microsoft Office PowerPoint</Application>
  <PresentationFormat>On-screen Show (4:3)</PresentationFormat>
  <Paragraphs>19</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Independence of the bar associations </vt:lpstr>
      <vt:lpstr> The independence of the bar associations established in the Constitution</vt:lpstr>
      <vt:lpstr>    Main principles of the bar associations.</vt:lpstr>
      <vt:lpstr>    Entering the bar association.</vt:lpstr>
      <vt:lpstr> </vt:lpstr>
      <vt:lpstr> Independence of the Lawyer-member of the Bar association in  its relations with the court and the authorities. </vt:lpstr>
      <vt:lpstr>PowerPoint Presentation</vt:lpstr>
      <vt:lpstr> Legal assistance, provided by the National Legal Aid Bureau</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framework of the legal profession</dc:title>
  <dc:creator>x</dc:creator>
  <cp:lastModifiedBy>X</cp:lastModifiedBy>
  <cp:revision>17</cp:revision>
  <dcterms:created xsi:type="dcterms:W3CDTF">2006-08-16T00:00:00Z</dcterms:created>
  <dcterms:modified xsi:type="dcterms:W3CDTF">2019-09-11T08:21:19Z</dcterms:modified>
</cp:coreProperties>
</file>