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16" autoAdjust="0"/>
  </p:normalViewPr>
  <p:slideViewPr>
    <p:cSldViewPr>
      <p:cViewPr varScale="1">
        <p:scale>
          <a:sx n="97" d="100"/>
          <a:sy n="97" d="100"/>
        </p:scale>
        <p:origin x="-19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9EA2-226E-4E50-8B48-6A874A1DEC2F}" type="datetimeFigureOut">
              <a:rPr lang="en-AU" smtClean="0"/>
              <a:t>26/09/2018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D280-0087-4025-85DC-7A4BA40396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000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9EA2-226E-4E50-8B48-6A874A1DEC2F}" type="datetimeFigureOut">
              <a:rPr lang="en-AU" smtClean="0"/>
              <a:t>26/09/2018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D280-0087-4025-85DC-7A4BA40396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2225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9EA2-226E-4E50-8B48-6A874A1DEC2F}" type="datetimeFigureOut">
              <a:rPr lang="en-AU" smtClean="0"/>
              <a:t>26/09/2018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D280-0087-4025-85DC-7A4BA40396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797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1C49EA2-226E-4E50-8B48-6A874A1DEC2F}" type="datetimeFigureOut">
              <a:rPr lang="en-AU" smtClean="0"/>
              <a:pPr/>
              <a:t>26/09/2018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11D280-0087-4025-85DC-7A4BA403964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8131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1C49EA2-226E-4E50-8B48-6A874A1DEC2F}" type="datetimeFigureOut">
              <a:rPr lang="en-AU" smtClean="0"/>
              <a:pPr/>
              <a:t>26/09/2018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11D280-0087-4025-85DC-7A4BA403964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252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1C49EA2-226E-4E50-8B48-6A874A1DEC2F}" type="datetimeFigureOut">
              <a:rPr lang="en-AU" smtClean="0"/>
              <a:pPr/>
              <a:t>26/09/2018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11D280-0087-4025-85DC-7A4BA403964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697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1C49EA2-226E-4E50-8B48-6A874A1DEC2F}" type="datetimeFigureOut">
              <a:rPr lang="en-AU" smtClean="0"/>
              <a:pPr/>
              <a:t>26/09/2018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11D280-0087-4025-85DC-7A4BA403964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041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1C49EA2-226E-4E50-8B48-6A874A1DEC2F}" type="datetimeFigureOut">
              <a:rPr lang="en-AU" smtClean="0"/>
              <a:pPr/>
              <a:t>26/09/2018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11D280-0087-4025-85DC-7A4BA403964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070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9EA2-226E-4E50-8B48-6A874A1DEC2F}" type="datetimeFigureOut">
              <a:rPr lang="en-AU" smtClean="0"/>
              <a:t>26/09/2018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D280-0087-4025-85DC-7A4BA40396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508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9EA2-226E-4E50-8B48-6A874A1DEC2F}" type="datetimeFigureOut">
              <a:rPr lang="en-AU" smtClean="0"/>
              <a:t>26/09/2018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D280-0087-4025-85DC-7A4BA40396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412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9EA2-226E-4E50-8B48-6A874A1DEC2F}" type="datetimeFigureOut">
              <a:rPr lang="en-AU" smtClean="0"/>
              <a:t>26/09/2018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D280-0087-4025-85DC-7A4BA40396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285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1C49EA2-226E-4E50-8B48-6A874A1DEC2F}" type="datetimeFigureOut">
              <a:rPr lang="en-AU" smtClean="0"/>
              <a:pPr/>
              <a:t>26/09/2018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511D280-0087-4025-85DC-7A4BA403964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186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World City Bar Leaders Conference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Pierre Sculier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438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1"/>
                </a:solidFill>
              </a:rPr>
              <a:t>Some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All members (aside from honorary members) are practising attorneys-at-law (no civil servants, judges, in-house lawyers, etc. – not allowed)</a:t>
            </a:r>
          </a:p>
          <a:p>
            <a:r>
              <a:rPr lang="en-GB" smtClean="0"/>
              <a:t>Regulatory authority : OBFG / Ordre des Barreaux Francophones et Germanophone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35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1"/>
                </a:solidFill>
              </a:rPr>
              <a:t>Some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Pro bono / Judicial assistance (“BAJ) managed by the Brussels Bar on behalf of the Belgian State </a:t>
            </a:r>
          </a:p>
          <a:p>
            <a:pPr lvl="1"/>
            <a:r>
              <a:rPr lang="en-GB" smtClean="0"/>
              <a:t>About 1,600 lawyers handle BAJ files</a:t>
            </a:r>
          </a:p>
          <a:p>
            <a:pPr marL="452438" lvl="1" indent="-363538">
              <a:buFont typeface="Arial" panose="020B0604020202020204" pitchFamily="34" charset="0"/>
              <a:buChar char="•"/>
            </a:pPr>
            <a:r>
              <a:rPr lang="en-GB" sz="3200"/>
              <a:t>Financing the Bar : mainly registration fees and </a:t>
            </a:r>
            <a:r>
              <a:rPr lang="en-GB" sz="3200"/>
              <a:t>membership </a:t>
            </a:r>
            <a:r>
              <a:rPr lang="en-GB" sz="3200" smtClean="0"/>
              <a:t>fees</a:t>
            </a:r>
          </a:p>
          <a:p>
            <a:pPr marL="852488" lvl="2" indent="-363538"/>
            <a:r>
              <a:rPr lang="en-GB" smtClean="0"/>
              <a:t>Membership fees vary from 1,600 € to 3,450 € (depending on the revenue).  This include professional insurance coverage.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558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accent1"/>
                </a:solidFill>
              </a:rPr>
              <a:t>Brussels 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Region of the Belgian Federal State (composed of three regions)</a:t>
            </a:r>
          </a:p>
          <a:p>
            <a:r>
              <a:rPr lang="en-GB" smtClean="0"/>
              <a:t>Capital of the Kingdom of Belgium</a:t>
            </a:r>
          </a:p>
          <a:p>
            <a:r>
              <a:rPr lang="en-GB" smtClean="0"/>
              <a:t>Capital of The European Union (seat of the main institutions – commission – parliament with Strasbourg)</a:t>
            </a:r>
          </a:p>
          <a:p>
            <a:r>
              <a:rPr lang="en-GB" smtClean="0"/>
              <a:t>Seat of the NATO headquarters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019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smtClean="0">
                <a:solidFill>
                  <a:schemeClr val="accent1"/>
                </a:solidFill>
              </a:rPr>
              <a:t>Population of the Brussels Region</a:t>
            </a:r>
            <a:endParaRPr lang="en-GB" sz="360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Brussels Region is composed of 19 municipalities</a:t>
            </a:r>
          </a:p>
          <a:p>
            <a:r>
              <a:rPr lang="en-GB" smtClean="0"/>
              <a:t>Number of inhabitants (May 1, 2018) : 1.205 million</a:t>
            </a:r>
          </a:p>
          <a:p>
            <a:r>
              <a:rPr lang="en-GB" smtClean="0"/>
              <a:t>Brussels Metropolitan area : 2.061 million</a:t>
            </a:r>
          </a:p>
          <a:p>
            <a:r>
              <a:rPr lang="en-GB" smtClean="0"/>
              <a:t>Belgium (2016) : 11.35 million</a:t>
            </a:r>
          </a:p>
        </p:txBody>
      </p:sp>
    </p:spTree>
    <p:extLst>
      <p:ext uri="{BB962C8B-B14F-4D97-AF65-F5344CB8AC3E}">
        <p14:creationId xmlns:p14="http://schemas.microsoft.com/office/powerpoint/2010/main" val="1342985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>
                <a:solidFill>
                  <a:schemeClr val="accent1"/>
                </a:solidFill>
              </a:rPr>
              <a:t>Population of the Brussels Region</a:t>
            </a:r>
            <a:endParaRPr lang="en-GB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Nationalities (January 1, 2016):</a:t>
            </a:r>
          </a:p>
          <a:p>
            <a:pPr lvl="1"/>
            <a:r>
              <a:rPr lang="en-GB" smtClean="0"/>
              <a:t>65% - Belgian</a:t>
            </a:r>
          </a:p>
          <a:p>
            <a:pPr lvl="1"/>
            <a:r>
              <a:rPr lang="en-GB" smtClean="0"/>
              <a:t>23% EU (without Belgian)</a:t>
            </a:r>
          </a:p>
          <a:p>
            <a:pPr lvl="1"/>
            <a:r>
              <a:rPr lang="en-GB" smtClean="0"/>
              <a:t>12% other</a:t>
            </a:r>
            <a:endParaRPr lang="en-GB"/>
          </a:p>
          <a:p>
            <a:pPr marL="349250" lvl="1">
              <a:buFont typeface="Arial" panose="020B0604020202020204" pitchFamily="34" charset="0"/>
              <a:buChar char="•"/>
            </a:pPr>
            <a:r>
              <a:rPr lang="en-GB" sz="3200" smtClean="0"/>
              <a:t>Only 44% of the Brussels Region residents were borne Belgian (average for Belgium : one person out of 5).</a:t>
            </a:r>
          </a:p>
          <a:p>
            <a:pPr marL="457200" lvl="1" indent="0">
              <a:buNone/>
            </a:pPr>
            <a:endParaRPr lang="en-GB" sz="3200" smtClean="0"/>
          </a:p>
        </p:txBody>
      </p:sp>
    </p:spTree>
    <p:extLst>
      <p:ext uri="{BB962C8B-B14F-4D97-AF65-F5344CB8AC3E}">
        <p14:creationId xmlns:p14="http://schemas.microsoft.com/office/powerpoint/2010/main" val="4246108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accent1"/>
                </a:solidFill>
              </a:rPr>
              <a:t>Brussels Bar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French-speaking Brussels Bar : ± 5,100 members</a:t>
            </a:r>
          </a:p>
          <a:p>
            <a:pPr lvl="1"/>
            <a:r>
              <a:rPr lang="en-GB" smtClean="0"/>
              <a:t>Court district : Brussels</a:t>
            </a:r>
          </a:p>
          <a:p>
            <a:pPr marL="354013" lvl="1" indent="-354013">
              <a:buFont typeface="Arial" panose="020B0604020202020204" pitchFamily="34" charset="0"/>
              <a:buChar char="•"/>
            </a:pPr>
            <a:r>
              <a:rPr lang="en-GB" sz="3200" smtClean="0"/>
              <a:t>Dutch-speaking Brussels Bar : ± 3,000 members</a:t>
            </a:r>
          </a:p>
          <a:p>
            <a:pPr lvl="1"/>
            <a:r>
              <a:rPr lang="en-GB"/>
              <a:t>Court </a:t>
            </a:r>
            <a:r>
              <a:rPr lang="en-GB" smtClean="0"/>
              <a:t>districts -</a:t>
            </a:r>
            <a:r>
              <a:rPr lang="en-GB"/>
              <a:t>	Brussels </a:t>
            </a:r>
          </a:p>
          <a:p>
            <a:pPr marL="457200" lvl="1" indent="0">
              <a:buNone/>
            </a:pPr>
            <a:r>
              <a:rPr lang="en-GB"/>
              <a:t>	</a:t>
            </a:r>
            <a:r>
              <a:rPr lang="en-GB" smtClean="0"/>
              <a:t>		   -</a:t>
            </a:r>
            <a:r>
              <a:rPr lang="en-GB"/>
              <a:t>	Hal/Vilvoorde	</a:t>
            </a:r>
          </a:p>
        </p:txBody>
      </p:sp>
    </p:spTree>
    <p:extLst>
      <p:ext uri="{BB962C8B-B14F-4D97-AF65-F5344CB8AC3E}">
        <p14:creationId xmlns:p14="http://schemas.microsoft.com/office/powerpoint/2010/main" val="192893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accent1"/>
                </a:solidFill>
              </a:rPr>
              <a:t>Cosmopolitan Bar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Nationalities : 62 different</a:t>
            </a:r>
          </a:p>
          <a:p>
            <a:r>
              <a:rPr lang="en-GB" smtClean="0"/>
              <a:t>Main foreign nationalities :</a:t>
            </a:r>
          </a:p>
          <a:p>
            <a:pPr lvl="1"/>
            <a:r>
              <a:rPr lang="en-GB" smtClean="0"/>
              <a:t>France 	: 309</a:t>
            </a:r>
          </a:p>
          <a:p>
            <a:pPr lvl="1"/>
            <a:r>
              <a:rPr lang="en-GB" smtClean="0"/>
              <a:t>Italy		:   99</a:t>
            </a:r>
          </a:p>
          <a:p>
            <a:pPr lvl="1"/>
            <a:r>
              <a:rPr lang="en-GB" smtClean="0"/>
              <a:t>Germany	:   93</a:t>
            </a:r>
          </a:p>
          <a:p>
            <a:pPr lvl="1"/>
            <a:r>
              <a:rPr lang="en-GB" smtClean="0"/>
              <a:t>UK		:   81</a:t>
            </a:r>
          </a:p>
          <a:p>
            <a:pPr lvl="1"/>
            <a:r>
              <a:rPr lang="en-GB" smtClean="0"/>
              <a:t>Congo		:   56</a:t>
            </a:r>
          </a:p>
          <a:p>
            <a:pPr lvl="1"/>
            <a:r>
              <a:rPr lang="en-GB" smtClean="0"/>
              <a:t>US		:   33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319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smtClean="0">
                <a:solidFill>
                  <a:schemeClr val="accent1"/>
                </a:solidFill>
              </a:rPr>
              <a:t>French-speaking Brussels Bar Members (August 31, 2017)</a:t>
            </a:r>
            <a:endParaRPr lang="en-GB" sz="360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smtClean="0"/>
              <a:t>Active members of the</a:t>
            </a:r>
            <a:br>
              <a:rPr lang="en-GB" sz="2400" smtClean="0"/>
            </a:br>
            <a:r>
              <a:rPr lang="en-GB" sz="2400" smtClean="0"/>
              <a:t>main list (“Tableau”) 			3,118</a:t>
            </a:r>
          </a:p>
          <a:p>
            <a:r>
              <a:rPr lang="en-GB" sz="2400" smtClean="0"/>
              <a:t>Community lawyers 			   536</a:t>
            </a:r>
          </a:p>
          <a:p>
            <a:r>
              <a:rPr lang="en-GB" sz="2400" smtClean="0"/>
              <a:t>Secondary registrations		     	     46</a:t>
            </a:r>
          </a:p>
          <a:p>
            <a:r>
              <a:rPr lang="en-GB" sz="2400" smtClean="0"/>
              <a:t>honorary lawyers				   441</a:t>
            </a:r>
          </a:p>
          <a:p>
            <a:r>
              <a:rPr lang="en-GB" sz="2400" smtClean="0"/>
              <a:t>List B lawyers </a:t>
            </a:r>
            <a:br>
              <a:rPr lang="en-GB" sz="2400" smtClean="0"/>
            </a:br>
            <a:r>
              <a:rPr lang="en-GB" sz="2400" smtClean="0"/>
              <a:t>(associated members)			   106</a:t>
            </a:r>
            <a:r>
              <a:rPr lang="en-GB" smtClean="0"/>
              <a:t>	</a:t>
            </a:r>
          </a:p>
          <a:p>
            <a:r>
              <a:rPr lang="en-GB" sz="2400" smtClean="0"/>
              <a:t>Trainees					   876</a:t>
            </a:r>
          </a:p>
          <a:p>
            <a:pPr marL="457200" lvl="1" indent="0">
              <a:buNone/>
            </a:pPr>
            <a:r>
              <a:rPr lang="en-GB" sz="3600" smtClean="0"/>
              <a:t>	Total				5,123</a:t>
            </a:r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3848331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>
                <a:solidFill>
                  <a:schemeClr val="accent1"/>
                </a:solidFill>
              </a:rPr>
              <a:t>French-speaking Brussels Bar Members (August 31, 2017)</a:t>
            </a:r>
            <a:endParaRPr lang="en-GB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Gender </a:t>
            </a:r>
          </a:p>
          <a:p>
            <a:pPr lvl="1"/>
            <a:r>
              <a:rPr lang="en-GB" smtClean="0"/>
              <a:t>Female 	45.9%</a:t>
            </a:r>
          </a:p>
          <a:p>
            <a:pPr lvl="1"/>
            <a:r>
              <a:rPr lang="en-GB" smtClean="0"/>
              <a:t>Male		54.1%</a:t>
            </a:r>
          </a:p>
          <a:p>
            <a:pPr lvl="1"/>
            <a:r>
              <a:rPr lang="en-GB" smtClean="0"/>
              <a:t>Average seniority : 19 years</a:t>
            </a:r>
          </a:p>
          <a:p>
            <a:pPr lvl="1"/>
            <a:r>
              <a:rPr lang="en-GB" smtClean="0"/>
              <a:t>Average age : 44,7</a:t>
            </a:r>
          </a:p>
        </p:txBody>
      </p:sp>
    </p:spTree>
    <p:extLst>
      <p:ext uri="{BB962C8B-B14F-4D97-AF65-F5344CB8AC3E}">
        <p14:creationId xmlns:p14="http://schemas.microsoft.com/office/powerpoint/2010/main" val="1935934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>
                <a:solidFill>
                  <a:schemeClr val="accent1"/>
                </a:solidFill>
              </a:rPr>
              <a:t>French-speaking Brussels Bar Members (August 31, 2017)</a:t>
            </a:r>
            <a:endParaRPr lang="en-GB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Revenues (average) </a:t>
            </a:r>
          </a:p>
          <a:p>
            <a:pPr lvl="1"/>
            <a:r>
              <a:rPr lang="en-GB" smtClean="0"/>
              <a:t>Tableau 	 			110,516 €</a:t>
            </a:r>
          </a:p>
          <a:p>
            <a:pPr lvl="1"/>
            <a:r>
              <a:rPr lang="en-GB" smtClean="0"/>
              <a:t>Community lawyers		148,503 €</a:t>
            </a:r>
          </a:p>
          <a:p>
            <a:pPr lvl="1"/>
            <a:r>
              <a:rPr lang="en-GB" smtClean="0"/>
              <a:t>Trainees				  34,529 €</a:t>
            </a:r>
          </a:p>
          <a:p>
            <a:pPr marL="0" lvl="1" indent="0">
              <a:buNone/>
            </a:pPr>
            <a:r>
              <a:rPr lang="en-GB" smtClean="0"/>
              <a:t>Average gross income for the</a:t>
            </a:r>
          </a:p>
          <a:p>
            <a:pPr marL="0" lvl="1" indent="0">
              <a:buNone/>
            </a:pPr>
            <a:r>
              <a:rPr lang="en-GB" smtClean="0"/>
              <a:t>Brussels Region				  63,000 €</a:t>
            </a:r>
          </a:p>
        </p:txBody>
      </p:sp>
    </p:spTree>
    <p:extLst>
      <p:ext uri="{BB962C8B-B14F-4D97-AF65-F5344CB8AC3E}">
        <p14:creationId xmlns:p14="http://schemas.microsoft.com/office/powerpoint/2010/main" val="3824022135"/>
      </p:ext>
    </p:extLst>
  </p:cSld>
  <p:clrMapOvr>
    <a:masterClrMapping/>
  </p:clrMapOvr>
</p:sld>
</file>

<file path=ppt/theme/theme1.xml><?xml version="1.0" encoding="utf-8"?>
<a:theme xmlns:a="http://schemas.openxmlformats.org/drawingml/2006/main" name="BM Presentation Template">
  <a:themeElements>
    <a:clrScheme name="B&amp;M">
      <a:dk1>
        <a:srgbClr val="000000"/>
      </a:dk1>
      <a:lt1>
        <a:srgbClr val="FFFFFF"/>
      </a:lt1>
      <a:dk2>
        <a:srgbClr val="5F5F5F"/>
      </a:dk2>
      <a:lt2>
        <a:srgbClr val="C2C3C4"/>
      </a:lt2>
      <a:accent1>
        <a:srgbClr val="EE3135"/>
      </a:accent1>
      <a:accent2>
        <a:srgbClr val="AE132A"/>
      </a:accent2>
      <a:accent3>
        <a:srgbClr val="7A0223"/>
      </a:accent3>
      <a:accent4>
        <a:srgbClr val="002856"/>
      </a:accent4>
      <a:accent5>
        <a:srgbClr val="F58220"/>
      </a:accent5>
      <a:accent6>
        <a:srgbClr val="007B66"/>
      </a:accent6>
      <a:hlink>
        <a:srgbClr val="0000FF"/>
      </a:hlink>
      <a:folHlink>
        <a:srgbClr val="800080"/>
      </a:folHlink>
    </a:clrScheme>
    <a:fontScheme name="B&amp;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E3135"/>
        </a:solidFill>
        <a:ln w="12700">
          <a:solidFill>
            <a:srgbClr val="EE3135"/>
          </a:solidFill>
        </a:ln>
      </a:spPr>
      <a:bodyPr rtlCol="0" anchor="ctr"/>
      <a:lstStyle>
        <a:defPPr algn="ctr">
          <a:defRPr baseline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Firm Presentation (updated).pptx" id="{FE2B21A5-42C9-417D-A539-D2F28F8B6478}" vid="{9063D361-376E-4CDC-930A-01A84B3D10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B&amp;M</Template>
  <TotalTime>0</TotalTime>
  <Words>307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BM Presentation Template</vt:lpstr>
      <vt:lpstr>World City Bar Leaders Conference</vt:lpstr>
      <vt:lpstr>Brussels </vt:lpstr>
      <vt:lpstr>Population of the Brussels Region</vt:lpstr>
      <vt:lpstr>Population of the Brussels Region</vt:lpstr>
      <vt:lpstr>Brussels Bar</vt:lpstr>
      <vt:lpstr>Cosmopolitan Bar</vt:lpstr>
      <vt:lpstr>French-speaking Brussels Bar Members (August 31, 2017)</vt:lpstr>
      <vt:lpstr>French-speaking Brussels Bar Members (August 31, 2017)</vt:lpstr>
      <vt:lpstr>French-speaking Brussels Bar Members (August 31, 2017)</vt:lpstr>
      <vt:lpstr>Some characteristics</vt:lpstr>
      <vt:lpstr>Some characteristics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MacroView</dc:creator>
  <cp:lastModifiedBy>BM</cp:lastModifiedBy>
  <cp:revision>19</cp:revision>
  <cp:lastPrinted>2018-09-26T08:50:22Z</cp:lastPrinted>
  <dcterms:created xsi:type="dcterms:W3CDTF">2011-12-22T00:30:27Z</dcterms:created>
  <dcterms:modified xsi:type="dcterms:W3CDTF">2018-09-26T08:57:36Z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lobalTemplate">
    <vt:bool>true</vt:bool>
  </property>
  <property fmtid="{D5CDD505-2E9C-101B-9397-08002B2CF9AE}" pid="3" name="OfficeIni">
    <vt:lpwstr>Brussels - ENGLISH.ini</vt:lpwstr>
  </property>
</Properties>
</file>