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6" r:id="rId1"/>
  </p:sldMasterIdLst>
  <p:sldIdLst>
    <p:sldId id="270" r:id="rId2"/>
    <p:sldId id="271" r:id="rId3"/>
    <p:sldId id="269" r:id="rId4"/>
    <p:sldId id="264" r:id="rId5"/>
    <p:sldId id="265" r:id="rId6"/>
    <p:sldId id="266" r:id="rId7"/>
    <p:sldId id="268" r:id="rId8"/>
  </p:sldIdLst>
  <p:sldSz cx="9144000" cy="6858000" type="screen4x3"/>
  <p:notesSz cx="7026275" cy="9312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1A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1" autoAdjust="0"/>
    <p:restoredTop sz="94660"/>
  </p:normalViewPr>
  <p:slideViewPr>
    <p:cSldViewPr snapToGrid="0">
      <p:cViewPr>
        <p:scale>
          <a:sx n="100" d="100"/>
          <a:sy n="100" d="100"/>
        </p:scale>
        <p:origin x="-1848" y="-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020" y="1769541"/>
            <a:ext cx="7080026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3598339"/>
            <a:ext cx="7080026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4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95" y="540085"/>
            <a:ext cx="7656010" cy="3834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4" y="4565255"/>
            <a:ext cx="7766495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6217" y="695010"/>
            <a:ext cx="7285600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6532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06196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8437"/>
            <a:ext cx="776532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295180"/>
            <a:ext cx="7765322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23541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3"/>
            <a:ext cx="6564224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304353"/>
            <a:ext cx="7765322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27459" y="87391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28359" y="293324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8268502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2126943"/>
            <a:ext cx="7765322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9" y="4650556"/>
            <a:ext cx="776414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43801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033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7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4929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4929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75496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9" y="1826045"/>
            <a:ext cx="2529046" cy="1833558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13" y="1826045"/>
            <a:ext cx="2529046" cy="1833558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715" y="1826045"/>
            <a:ext cx="2529046" cy="183355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6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577" y="1938918"/>
            <a:ext cx="2319276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6" y="4480369"/>
            <a:ext cx="2475738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1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307" y="1939094"/>
            <a:ext cx="2319276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75" y="4480368"/>
            <a:ext cx="2476753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023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6774" y="1934432"/>
            <a:ext cx="2319276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4929" y="4480366"/>
            <a:ext cx="2475738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60196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29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7302" y="609600"/>
            <a:ext cx="1713365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7" y="609600"/>
            <a:ext cx="5937654" cy="5181601"/>
          </a:xfrm>
        </p:spPr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746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151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761068"/>
            <a:ext cx="7192913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9879"/>
            <a:ext cx="7192913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991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7" y="1732449"/>
            <a:ext cx="3795373" cy="4058750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169" y="1732450"/>
            <a:ext cx="3798499" cy="4058751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619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5" y="1770323"/>
            <a:ext cx="3787423" cy="411295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45" y="1770323"/>
            <a:ext cx="3787423" cy="4112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404" y="1835254"/>
            <a:ext cx="3657258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404" y="2380138"/>
            <a:ext cx="365725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1225" y="1835255"/>
            <a:ext cx="3671498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1225" y="2380138"/>
            <a:ext cx="367149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902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92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631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0"/>
            <a:ext cx="2780167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609600"/>
            <a:ext cx="4808943" cy="5181600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1518"/>
            <a:ext cx="2780167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860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87" y="609923"/>
            <a:ext cx="3428146" cy="520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923"/>
            <a:ext cx="3924676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76728" y="743989"/>
            <a:ext cx="3165375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9261"/>
            <a:ext cx="3924676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11231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1732450"/>
            <a:ext cx="776532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9B482E8-6E0E-1B4F-B1FD-C69DB9E858D9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0598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F625B4E-26B4-43B6-A7F3-64391E444A5A}"/>
              </a:ext>
            </a:extLst>
          </p:cNvPr>
          <p:cNvGrpSpPr/>
          <p:nvPr/>
        </p:nvGrpSpPr>
        <p:grpSpPr>
          <a:xfrm>
            <a:off x="1528763" y="1666875"/>
            <a:ext cx="6086475" cy="3524250"/>
            <a:chOff x="1528763" y="1666875"/>
            <a:chExt cx="6086475" cy="35242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216F3C29-43ED-491B-8883-8AB7B7E30569}"/>
                </a:ext>
              </a:extLst>
            </p:cNvPr>
            <p:cNvSpPr/>
            <p:nvPr/>
          </p:nvSpPr>
          <p:spPr>
            <a:xfrm>
              <a:off x="1528763" y="1666875"/>
              <a:ext cx="6086475" cy="3524250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CC00321D-7405-477F-9844-94C680A13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12454" y="2313281"/>
              <a:ext cx="4557116" cy="22314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2898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09AC0C7-A8F2-4894-AF10-BDD4A64EDC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1306285"/>
            <a:ext cx="9144000" cy="740229"/>
          </a:xfrm>
          <a:solidFill>
            <a:srgbClr val="6A1A31"/>
          </a:solidFill>
        </p:spPr>
        <p:txBody>
          <a:bodyPr>
            <a:normAutofit fontScale="90000"/>
          </a:bodyPr>
          <a:lstStyle/>
          <a:p>
            <a:pPr marL="864000" lvl="0" algn="l">
              <a:lnSpc>
                <a:spcPct val="90000"/>
              </a:lnSpc>
            </a:pP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4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Bar of Montreal</a:t>
            </a:r>
            <a:endParaRPr lang="fr-CA" sz="2400" b="1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16F3C29-43ED-491B-8883-8AB7B7E30569}"/>
              </a:ext>
            </a:extLst>
          </p:cNvPr>
          <p:cNvSpPr/>
          <p:nvPr/>
        </p:nvSpPr>
        <p:spPr>
          <a:xfrm>
            <a:off x="927463" y="2333898"/>
            <a:ext cx="7289074" cy="35182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8B8F98A-B09D-46F1-A531-0A51F8CCCC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9" r="6491"/>
          <a:stretch/>
        </p:blipFill>
        <p:spPr>
          <a:xfrm>
            <a:off x="4356520" y="2393072"/>
            <a:ext cx="3860015" cy="3459088"/>
          </a:xfrm>
          <a:prstGeom prst="rect">
            <a:avLst/>
          </a:prstGeom>
          <a:effectLst/>
        </p:spPr>
      </p:pic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xmlns="" id="{D47F1075-B877-4BB0-961E-7D19A3979A07}"/>
              </a:ext>
            </a:extLst>
          </p:cNvPr>
          <p:cNvCxnSpPr>
            <a:cxnSpLocks/>
          </p:cNvCxnSpPr>
          <p:nvPr/>
        </p:nvCxnSpPr>
        <p:spPr>
          <a:xfrm flipH="1" flipV="1">
            <a:off x="9623857" y="6381676"/>
            <a:ext cx="697026" cy="112671"/>
          </a:xfrm>
          <a:prstGeom prst="line">
            <a:avLst/>
          </a:prstGeom>
          <a:ln>
            <a:solidFill>
              <a:srgbClr val="6A1A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ous-titre 6">
            <a:extLst>
              <a:ext uri="{FF2B5EF4-FFF2-40B4-BE49-F238E27FC236}">
                <a16:creationId xmlns:a16="http://schemas.microsoft.com/office/drawing/2014/main" xmlns="" id="{E3BF2527-61FB-4C0F-9517-9DD92B0975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0156" y="2845923"/>
            <a:ext cx="3860016" cy="2840770"/>
          </a:xfrm>
          <a:effectLst/>
        </p:spPr>
        <p:txBody>
          <a:bodyPr>
            <a:noAutofit/>
          </a:bodyPr>
          <a:lstStyle/>
          <a:p>
            <a:pPr marL="342900" lvl="0" indent="-342900" algn="l">
              <a:buClr>
                <a:srgbClr val="6A1A31"/>
              </a:buClr>
              <a:buFont typeface="Wingdings" panose="05000000000000000000" pitchFamily="2" charset="2"/>
              <a:buChar char="§"/>
            </a:pPr>
            <a:r>
              <a:rPr lang="en-CA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Founded in 1849</a:t>
            </a:r>
            <a:r>
              <a:rPr lang="en-CA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342900" lvl="0" indent="-342900" algn="l">
              <a:buClr>
                <a:srgbClr val="6A1A31"/>
              </a:buClr>
              <a:buFont typeface="Wingdings" panose="05000000000000000000" pitchFamily="2" charset="2"/>
              <a:buChar char="§"/>
            </a:pPr>
            <a:r>
              <a:rPr lang="en-CA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Largest </a:t>
            </a:r>
            <a:r>
              <a:rPr lang="en-CA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 the Barreau </a:t>
            </a:r>
            <a:br>
              <a:rPr lang="en-CA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du Québec’s (law society) 15 sections;</a:t>
            </a:r>
            <a:endParaRPr lang="fr-CA" sz="24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4D1B7DBE-D1B9-4020-81E9-869287DB1D2F}"/>
              </a:ext>
            </a:extLst>
          </p:cNvPr>
          <p:cNvGrpSpPr/>
          <p:nvPr/>
        </p:nvGrpSpPr>
        <p:grpSpPr>
          <a:xfrm>
            <a:off x="5114925" y="5488781"/>
            <a:ext cx="920592" cy="209817"/>
            <a:chOff x="5114925" y="5488781"/>
            <a:chExt cx="920592" cy="209817"/>
          </a:xfrm>
        </p:grpSpPr>
        <p:cxnSp>
          <p:nvCxnSpPr>
            <p:cNvPr id="12" name="Connecteur : en angle 11">
              <a:extLst>
                <a:ext uri="{FF2B5EF4-FFF2-40B4-BE49-F238E27FC236}">
                  <a16:creationId xmlns:a16="http://schemas.microsoft.com/office/drawing/2014/main" xmlns="" id="{6907306D-3BA4-4230-91E7-F2F7BACB725A}"/>
                </a:ext>
              </a:extLst>
            </p:cNvPr>
            <p:cNvCxnSpPr>
              <a:cxnSpLocks/>
            </p:cNvCxnSpPr>
            <p:nvPr/>
          </p:nvCxnSpPr>
          <p:spPr>
            <a:xfrm>
              <a:off x="5114925" y="5488781"/>
              <a:ext cx="881063" cy="197912"/>
            </a:xfrm>
            <a:prstGeom prst="bentConnector3">
              <a:avLst>
                <a:gd name="adj1" fmla="val 100000"/>
              </a:avLst>
            </a:prstGeom>
            <a:ln w="12700">
              <a:solidFill>
                <a:srgbClr val="6A1A3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xmlns="" id="{C70FD41A-7141-44F0-9FBB-DE496C6366A4}"/>
                </a:ext>
              </a:extLst>
            </p:cNvPr>
            <p:cNvSpPr/>
            <p:nvPr/>
          </p:nvSpPr>
          <p:spPr>
            <a:xfrm>
              <a:off x="5957888" y="5620969"/>
              <a:ext cx="77629" cy="77629"/>
            </a:xfrm>
            <a:prstGeom prst="ellipse">
              <a:avLst/>
            </a:prstGeom>
            <a:solidFill>
              <a:srgbClr val="6A1A31"/>
            </a:solidFill>
            <a:ln w="9525">
              <a:solidFill>
                <a:schemeClr val="tx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154D53B-7BD6-4EB0-A518-460E22DAAC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08"/>
          <a:stretch/>
        </p:blipFill>
        <p:spPr>
          <a:xfrm>
            <a:off x="1082655" y="4806783"/>
            <a:ext cx="2326230" cy="1561908"/>
          </a:xfrm>
          <a:prstGeom prst="rect">
            <a:avLst/>
          </a:prstGeom>
          <a:ln w="28575">
            <a:solidFill>
              <a:srgbClr val="6A1A3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6F96986-9000-4B6C-BA83-4DCF0861060C}"/>
              </a:ext>
            </a:extLst>
          </p:cNvPr>
          <p:cNvSpPr/>
          <p:nvPr/>
        </p:nvSpPr>
        <p:spPr>
          <a:xfrm>
            <a:off x="3166635" y="5242849"/>
            <a:ext cx="1189884" cy="276806"/>
          </a:xfrm>
          <a:prstGeom prst="rect">
            <a:avLst/>
          </a:prstGeom>
          <a:solidFill>
            <a:srgbClr val="6A1A31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8EB2DC81-C275-4B48-BF31-34C8AFDFA93D}"/>
              </a:ext>
            </a:extLst>
          </p:cNvPr>
          <p:cNvSpPr txBox="1"/>
          <p:nvPr/>
        </p:nvSpPr>
        <p:spPr>
          <a:xfrm>
            <a:off x="3157108" y="5211975"/>
            <a:ext cx="11994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latin typeface="Calibri" panose="020F0502020204030204" pitchFamily="34" charset="0"/>
                <a:cs typeface="Calibri" panose="020F0502020204030204" pitchFamily="34" charset="0"/>
              </a:rPr>
              <a:t>MONTREAL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13680D5A-68DF-40FF-AFF1-C633AC8EFAB7}"/>
              </a:ext>
            </a:extLst>
          </p:cNvPr>
          <p:cNvSpPr txBox="1"/>
          <p:nvPr/>
        </p:nvSpPr>
        <p:spPr>
          <a:xfrm>
            <a:off x="5691585" y="4122616"/>
            <a:ext cx="1189884" cy="338554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fr-CA" sz="1600" b="1" dirty="0">
                <a:solidFill>
                  <a:schemeClr val="bg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QUEBEC</a:t>
            </a:r>
          </a:p>
        </p:txBody>
      </p:sp>
    </p:spTree>
    <p:extLst>
      <p:ext uri="{BB962C8B-B14F-4D97-AF65-F5344CB8AC3E}">
        <p14:creationId xmlns:p14="http://schemas.microsoft.com/office/powerpoint/2010/main" val="3951617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09AC0C7-A8F2-4894-AF10-BDD4A64EDC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1306285"/>
            <a:ext cx="9144000" cy="740229"/>
          </a:xfrm>
          <a:solidFill>
            <a:srgbClr val="6A1A31"/>
          </a:solidFill>
        </p:spPr>
        <p:txBody>
          <a:bodyPr>
            <a:normAutofit fontScale="90000"/>
          </a:bodyPr>
          <a:lstStyle/>
          <a:p>
            <a:pPr marL="864000" lvl="0" algn="l">
              <a:lnSpc>
                <a:spcPct val="90000"/>
              </a:lnSpc>
            </a:pP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4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Mandatory Membership</a:t>
            </a:r>
            <a:endParaRPr lang="fr-CA" sz="2400" b="1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16F3C29-43ED-491B-8883-8AB7B7E30569}"/>
              </a:ext>
            </a:extLst>
          </p:cNvPr>
          <p:cNvSpPr/>
          <p:nvPr/>
        </p:nvSpPr>
        <p:spPr>
          <a:xfrm>
            <a:off x="927463" y="2333898"/>
            <a:ext cx="7289074" cy="3518262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Sous-titre 6">
            <a:extLst>
              <a:ext uri="{FF2B5EF4-FFF2-40B4-BE49-F238E27FC236}">
                <a16:creationId xmlns:a16="http://schemas.microsoft.com/office/drawing/2014/main" xmlns="" id="{E3BF2527-61FB-4C0F-9517-9DD92B0975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0155" y="2845923"/>
            <a:ext cx="6731725" cy="2840770"/>
          </a:xfrm>
          <a:effectLst/>
        </p:spPr>
        <p:txBody>
          <a:bodyPr>
            <a:noAutofit/>
          </a:bodyPr>
          <a:lstStyle/>
          <a:p>
            <a:pPr marL="342900" lvl="0" indent="-342900" algn="l">
              <a:buClr>
                <a:srgbClr val="6A1A31"/>
              </a:buClr>
              <a:buFont typeface="Wingdings" panose="05000000000000000000" pitchFamily="2" charset="2"/>
              <a:buChar char="§"/>
            </a:pPr>
            <a:r>
              <a:rPr lang="en-CA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15 000 members </a:t>
            </a:r>
            <a:r>
              <a:rPr lang="en-CA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(barristers and solicitors) entitled to practice law in Quebec of which </a:t>
            </a:r>
            <a:br>
              <a:rPr lang="en-CA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52% are women</a:t>
            </a:r>
            <a:r>
              <a:rPr lang="en-CA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endParaRPr lang="fr-CA" sz="24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buClr>
                <a:srgbClr val="6A1A31"/>
              </a:buClr>
              <a:buFont typeface="Wingdings" panose="05000000000000000000" pitchFamily="2" charset="2"/>
              <a:buChar char="§"/>
            </a:pPr>
            <a:r>
              <a:rPr lang="en-CA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Steeped in the </a:t>
            </a:r>
            <a:r>
              <a:rPr lang="en-CA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civil law tradition </a:t>
            </a:r>
            <a:br>
              <a:rPr lang="en-CA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(private law) with a </a:t>
            </a:r>
            <a:r>
              <a:rPr lang="en-CA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common law influence </a:t>
            </a:r>
            <a:r>
              <a:rPr lang="en-CA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(public law);</a:t>
            </a:r>
            <a:endParaRPr lang="fr-CA" sz="24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967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09AC0C7-A8F2-4894-AF10-BDD4A64EDC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1306285"/>
            <a:ext cx="9144000" cy="740229"/>
          </a:xfrm>
          <a:solidFill>
            <a:srgbClr val="6A1A31"/>
          </a:solidFill>
        </p:spPr>
        <p:txBody>
          <a:bodyPr>
            <a:normAutofit fontScale="90000"/>
          </a:bodyPr>
          <a:lstStyle/>
          <a:p>
            <a:pPr marL="864000" lvl="0" algn="l">
              <a:lnSpc>
                <a:spcPct val="90000"/>
              </a:lnSpc>
            </a:pP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4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Governance</a:t>
            </a:r>
            <a:endParaRPr lang="fr-CA" sz="2400" b="1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16F3C29-43ED-491B-8883-8AB7B7E30569}"/>
              </a:ext>
            </a:extLst>
          </p:cNvPr>
          <p:cNvSpPr/>
          <p:nvPr/>
        </p:nvSpPr>
        <p:spPr>
          <a:xfrm>
            <a:off x="927463" y="2333897"/>
            <a:ext cx="7289074" cy="3709851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Sous-titre 6">
            <a:extLst>
              <a:ext uri="{FF2B5EF4-FFF2-40B4-BE49-F238E27FC236}">
                <a16:creationId xmlns:a16="http://schemas.microsoft.com/office/drawing/2014/main" xmlns="" id="{E3BF2527-61FB-4C0F-9517-9DD92B0975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0155" y="2845923"/>
            <a:ext cx="6871068" cy="2840770"/>
          </a:xfrm>
          <a:effectLst/>
        </p:spPr>
        <p:txBody>
          <a:bodyPr>
            <a:noAutofit/>
          </a:bodyPr>
          <a:lstStyle/>
          <a:p>
            <a:pPr marL="342900" lvl="0" indent="-342900" algn="l">
              <a:buClr>
                <a:srgbClr val="6A1A31"/>
              </a:buClr>
              <a:buFont typeface="Wingdings" panose="05000000000000000000" pitchFamily="2" charset="2"/>
              <a:buChar char="§"/>
            </a:pPr>
            <a:r>
              <a:rPr lang="fr-CA" sz="2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Managed</a:t>
            </a:r>
            <a:r>
              <a:rPr lang="fr-CA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by a </a:t>
            </a:r>
            <a:r>
              <a:rPr lang="fr-CA" sz="2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council</a:t>
            </a:r>
            <a:r>
              <a:rPr lang="fr-CA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13 </a:t>
            </a:r>
            <a:r>
              <a:rPr lang="fr-CA" sz="2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members</a:t>
            </a:r>
            <a:r>
              <a:rPr lang="fr-CA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fr-CA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CA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(of </a:t>
            </a:r>
            <a:r>
              <a:rPr lang="fr-CA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which</a:t>
            </a:r>
            <a:r>
              <a:rPr lang="fr-CA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at least 4 must </a:t>
            </a:r>
            <a:r>
              <a:rPr lang="fr-CA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fr-CA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English-</a:t>
            </a:r>
            <a:r>
              <a:rPr lang="fr-CA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speaking</a:t>
            </a:r>
            <a:r>
              <a:rPr lang="fr-CA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fr-CA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CA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fr-CA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led</a:t>
            </a:r>
            <a:r>
              <a:rPr lang="fr-CA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fr-CA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Batonnier</a:t>
            </a:r>
            <a:r>
              <a:rPr lang="fr-CA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elected</a:t>
            </a:r>
            <a:r>
              <a:rPr lang="fr-CA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for a one </a:t>
            </a:r>
            <a:r>
              <a:rPr lang="fr-CA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year</a:t>
            </a:r>
            <a:r>
              <a:rPr lang="fr-CA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term</a:t>
            </a:r>
            <a:r>
              <a:rPr lang="fr-CA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342900" lvl="0" indent="-342900" algn="l">
              <a:buClr>
                <a:srgbClr val="6A1A31"/>
              </a:buClr>
              <a:buFont typeface="Wingdings" panose="05000000000000000000" pitchFamily="2" charset="2"/>
              <a:buChar char="§"/>
            </a:pPr>
            <a:r>
              <a:rPr lang="en-CA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40 active committees with 400 members </a:t>
            </a:r>
            <a:r>
              <a:rPr lang="en-CA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covering diverse areas of practice e.g. </a:t>
            </a:r>
            <a:br>
              <a:rPr lang="en-CA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(corporate counsel, Bar and Bench liaison committees, women in the profession, etc.);</a:t>
            </a:r>
            <a:endParaRPr lang="fr-CA" sz="24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616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09AC0C7-A8F2-4894-AF10-BDD4A64EDC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1306285"/>
            <a:ext cx="9144000" cy="740229"/>
          </a:xfrm>
          <a:solidFill>
            <a:srgbClr val="6A1A31"/>
          </a:solidFill>
        </p:spPr>
        <p:txBody>
          <a:bodyPr>
            <a:normAutofit fontScale="90000"/>
          </a:bodyPr>
          <a:lstStyle/>
          <a:p>
            <a:pPr marL="864000" lvl="0" algn="l">
              <a:lnSpc>
                <a:spcPct val="90000"/>
              </a:lnSpc>
            </a:pP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4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Mission</a:t>
            </a:r>
            <a:endParaRPr lang="fr-CA" sz="2400" b="1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16F3C29-43ED-491B-8883-8AB7B7E30569}"/>
              </a:ext>
            </a:extLst>
          </p:cNvPr>
          <p:cNvSpPr/>
          <p:nvPr/>
        </p:nvSpPr>
        <p:spPr>
          <a:xfrm>
            <a:off x="927463" y="2333898"/>
            <a:ext cx="7289074" cy="3526972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Sous-titre 6">
            <a:extLst>
              <a:ext uri="{FF2B5EF4-FFF2-40B4-BE49-F238E27FC236}">
                <a16:creationId xmlns:a16="http://schemas.microsoft.com/office/drawing/2014/main" xmlns="" id="{E3BF2527-61FB-4C0F-9517-9DD92B0975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0155" y="2845923"/>
            <a:ext cx="6871068" cy="2840770"/>
          </a:xfrm>
          <a:effectLst/>
        </p:spPr>
        <p:txBody>
          <a:bodyPr>
            <a:noAutofit/>
          </a:bodyPr>
          <a:lstStyle/>
          <a:p>
            <a:pPr marL="342900" lvl="0" indent="-342900" algn="l">
              <a:buClr>
                <a:srgbClr val="6A1A31"/>
              </a:buClr>
              <a:buFont typeface="Wingdings" panose="05000000000000000000" pitchFamily="2" charset="2"/>
              <a:buChar char="§"/>
            </a:pPr>
            <a:r>
              <a:rPr lang="fr-CA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Ensure</a:t>
            </a:r>
            <a:r>
              <a:rPr lang="fr-CA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fr-CA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protection of the public </a:t>
            </a:r>
            <a:r>
              <a:rPr lang="fr-CA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while</a:t>
            </a:r>
            <a:r>
              <a:rPr lang="fr-CA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supporting</a:t>
            </a:r>
            <a:r>
              <a:rPr lang="fr-CA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lawyers</a:t>
            </a:r>
            <a:r>
              <a:rPr lang="fr-CA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the practice of </a:t>
            </a:r>
            <a:r>
              <a:rPr lang="fr-CA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law</a:t>
            </a:r>
            <a:r>
              <a:rPr lang="fr-CA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342900" lvl="0" indent="-342900" algn="l">
              <a:buClr>
                <a:srgbClr val="6A1A31"/>
              </a:buClr>
              <a:buFont typeface="Wingdings" panose="05000000000000000000" pitchFamily="2" charset="2"/>
              <a:buChar char="§"/>
            </a:pPr>
            <a:r>
              <a:rPr lang="en-CA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Salon VISEZ DROIT</a:t>
            </a:r>
            <a:r>
              <a:rPr lang="en-CA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annual public legal fair;</a:t>
            </a:r>
          </a:p>
          <a:p>
            <a:pPr marL="342900" lvl="0" indent="-342900" algn="l">
              <a:buClr>
                <a:srgbClr val="6A1A31"/>
              </a:buClr>
              <a:buFont typeface="Wingdings" panose="05000000000000000000" pitchFamily="2" charset="2"/>
              <a:buChar char="§"/>
            </a:pPr>
            <a:r>
              <a:rPr lang="fr-CA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Legal </a:t>
            </a:r>
            <a:r>
              <a:rPr lang="fr-CA" sz="2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Referral</a:t>
            </a:r>
            <a:r>
              <a:rPr lang="fr-CA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Service</a:t>
            </a:r>
            <a:r>
              <a:rPr lang="fr-CA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$60 for 60 minutes;</a:t>
            </a:r>
          </a:p>
          <a:p>
            <a:pPr marL="342900" lvl="0" indent="-342900" algn="l">
              <a:buClr>
                <a:srgbClr val="6A1A31"/>
              </a:buClr>
              <a:buFont typeface="Wingdings" panose="05000000000000000000" pitchFamily="2" charset="2"/>
              <a:buChar char="§"/>
            </a:pPr>
            <a:r>
              <a:rPr lang="fr-CA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Prosecution</a:t>
            </a:r>
            <a:r>
              <a:rPr lang="fr-CA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fr-CA" sz="2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illegal</a:t>
            </a:r>
            <a:r>
              <a:rPr lang="fr-CA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practice </a:t>
            </a:r>
            <a:r>
              <a:rPr lang="fr-CA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 the </a:t>
            </a:r>
            <a:r>
              <a:rPr lang="fr-CA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law</a:t>
            </a:r>
            <a:r>
              <a:rPr lang="fr-CA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342900" lvl="0" indent="-342900" algn="l">
              <a:buClr>
                <a:srgbClr val="6A1A31"/>
              </a:buClr>
              <a:buFont typeface="Wingdings" panose="05000000000000000000" pitchFamily="2" charset="2"/>
              <a:buChar char="§"/>
            </a:pPr>
            <a:endParaRPr lang="fr-CA" sz="24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766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09AC0C7-A8F2-4894-AF10-BDD4A64EDC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1306285"/>
            <a:ext cx="9144000" cy="740229"/>
          </a:xfrm>
          <a:solidFill>
            <a:srgbClr val="6A1A31"/>
          </a:solidFill>
        </p:spPr>
        <p:txBody>
          <a:bodyPr>
            <a:normAutofit fontScale="90000"/>
          </a:bodyPr>
          <a:lstStyle/>
          <a:p>
            <a:pPr marL="864000" lvl="0" algn="l">
              <a:lnSpc>
                <a:spcPct val="90000"/>
              </a:lnSpc>
            </a:pP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4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Challenges</a:t>
            </a:r>
            <a:endParaRPr lang="fr-CA" sz="2400" b="1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16F3C29-43ED-491B-8883-8AB7B7E30569}"/>
              </a:ext>
            </a:extLst>
          </p:cNvPr>
          <p:cNvSpPr/>
          <p:nvPr/>
        </p:nvSpPr>
        <p:spPr>
          <a:xfrm>
            <a:off x="927463" y="2333897"/>
            <a:ext cx="7289074" cy="3535679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Sous-titre 6">
            <a:extLst>
              <a:ext uri="{FF2B5EF4-FFF2-40B4-BE49-F238E27FC236}">
                <a16:creationId xmlns:a16="http://schemas.microsoft.com/office/drawing/2014/main" xmlns="" id="{E3BF2527-61FB-4C0F-9517-9DD92B0975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0155" y="2845923"/>
            <a:ext cx="6871068" cy="1943791"/>
          </a:xfrm>
          <a:effectLst/>
        </p:spPr>
        <p:txBody>
          <a:bodyPr>
            <a:noAutofit/>
          </a:bodyPr>
          <a:lstStyle/>
          <a:p>
            <a:pPr marL="342900" lvl="0" indent="-342900" algn="l">
              <a:buClr>
                <a:srgbClr val="6A1A31"/>
              </a:buClr>
              <a:buFont typeface="Wingdings" panose="05000000000000000000" pitchFamily="2" charset="2"/>
              <a:buChar char="§"/>
            </a:pPr>
            <a:r>
              <a:rPr lang="fr-CA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Transformation</a:t>
            </a:r>
            <a:r>
              <a:rPr lang="fr-CA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the practice of the </a:t>
            </a:r>
            <a:r>
              <a:rPr lang="fr-CA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law</a:t>
            </a:r>
            <a:r>
              <a:rPr lang="fr-CA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342900" lvl="0" indent="-342900" algn="l">
              <a:buClr>
                <a:srgbClr val="6A1A31"/>
              </a:buClr>
              <a:buFont typeface="Wingdings" panose="05000000000000000000" pitchFamily="2" charset="2"/>
              <a:buChar char="§"/>
            </a:pPr>
            <a:r>
              <a:rPr lang="en-CA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Access to justice</a:t>
            </a:r>
            <a:r>
              <a:rPr lang="en-CA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342900" lvl="0" indent="-342900" algn="l">
              <a:buClr>
                <a:srgbClr val="6A1A31"/>
              </a:buClr>
              <a:buFont typeface="Wingdings" panose="05000000000000000000" pitchFamily="2" charset="2"/>
              <a:buChar char="§"/>
            </a:pPr>
            <a:r>
              <a:rPr lang="fr-CA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Mental </a:t>
            </a:r>
            <a:r>
              <a:rPr lang="fr-CA" sz="2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health</a:t>
            </a:r>
            <a:r>
              <a:rPr lang="fr-CA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issues </a:t>
            </a:r>
            <a:r>
              <a:rPr lang="fr-CA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the </a:t>
            </a:r>
            <a:r>
              <a:rPr lang="fr-CA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legal</a:t>
            </a:r>
            <a:r>
              <a:rPr lang="fr-CA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profession;</a:t>
            </a:r>
          </a:p>
        </p:txBody>
      </p:sp>
    </p:spTree>
    <p:extLst>
      <p:ext uri="{BB962C8B-B14F-4D97-AF65-F5344CB8AC3E}">
        <p14:creationId xmlns:p14="http://schemas.microsoft.com/office/powerpoint/2010/main" val="1180077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xmlns="" id="{A6AAF43A-5FA0-4CEB-8D92-54789FFCE4E3}"/>
              </a:ext>
            </a:extLst>
          </p:cNvPr>
          <p:cNvSpPr txBox="1">
            <a:spLocks/>
          </p:cNvSpPr>
          <p:nvPr/>
        </p:nvSpPr>
        <p:spPr>
          <a:xfrm>
            <a:off x="927463" y="2333896"/>
            <a:ext cx="7289074" cy="3039293"/>
          </a:xfrm>
          <a:prstGeom prst="rect">
            <a:avLst/>
          </a:prstGeom>
          <a:solidFill>
            <a:srgbClr val="6A1A31">
              <a:alpha val="71000"/>
            </a:srgbClr>
          </a:solidFill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864000" algn="l">
              <a:lnSpc>
                <a:spcPct val="90000"/>
              </a:lnSpc>
            </a:pPr>
            <a:r>
              <a:rPr lang="en-CA" sz="4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4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4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4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4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Thank you !</a:t>
            </a:r>
            <a: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1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4400" b="1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Merci !</a:t>
            </a:r>
            <a:br>
              <a:rPr lang="en-CA" sz="4400" b="1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4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4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fr-CA" sz="2400" b="1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xmlns="" id="{6A14FFC3-7445-4D4C-A02A-232F155240DE}"/>
              </a:ext>
            </a:extLst>
          </p:cNvPr>
          <p:cNvSpPr txBox="1">
            <a:spLocks/>
          </p:cNvSpPr>
          <p:nvPr/>
        </p:nvSpPr>
        <p:spPr>
          <a:xfrm>
            <a:off x="927464" y="967666"/>
            <a:ext cx="7289074" cy="136623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864000" algn="l">
              <a:lnSpc>
                <a:spcPct val="90000"/>
              </a:lnSpc>
            </a:pPr>
            <a:r>
              <a:rPr lang="en-CA" sz="4400" b="1" dirty="0">
                <a:solidFill>
                  <a:schemeClr val="tx1"/>
                </a:solidFill>
                <a:effectLst/>
              </a:rPr>
              <a:t/>
            </a:r>
            <a:br>
              <a:rPr lang="en-CA" sz="4400" b="1" dirty="0">
                <a:solidFill>
                  <a:schemeClr val="tx1"/>
                </a:solidFill>
                <a:effectLst/>
              </a:rPr>
            </a:br>
            <a:r>
              <a:rPr lang="en-CA" sz="4400" b="1" i="1" dirty="0">
                <a:solidFill>
                  <a:schemeClr val="tx1"/>
                </a:solidFill>
                <a:effectLst/>
              </a:rPr>
              <a:t/>
            </a:r>
            <a:br>
              <a:rPr lang="en-CA" sz="4400" b="1" i="1" dirty="0">
                <a:solidFill>
                  <a:schemeClr val="tx1"/>
                </a:solidFill>
                <a:effectLst/>
              </a:rPr>
            </a:br>
            <a:r>
              <a:rPr lang="en-CA" sz="4400" b="1" i="1" dirty="0">
                <a:solidFill>
                  <a:schemeClr val="tx1"/>
                </a:solidFill>
                <a:effectLst/>
              </a:rPr>
              <a:t/>
            </a:r>
            <a:br>
              <a:rPr lang="en-CA" sz="4400" b="1" i="1" dirty="0">
                <a:solidFill>
                  <a:schemeClr val="tx1"/>
                </a:solidFill>
                <a:effectLst/>
              </a:rPr>
            </a:br>
            <a:r>
              <a:rPr lang="en-CA" sz="4400" b="1" dirty="0">
                <a:solidFill>
                  <a:schemeClr val="tx1"/>
                </a:solidFill>
                <a:effectLst/>
              </a:rPr>
              <a:t/>
            </a:r>
            <a:br>
              <a:rPr lang="en-CA" sz="4400" b="1" dirty="0">
                <a:solidFill>
                  <a:schemeClr val="tx1"/>
                </a:solidFill>
                <a:effectLst/>
              </a:rPr>
            </a:br>
            <a:endParaRPr lang="fr-CA" sz="24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1FAFF4F6-9A03-45CA-A82D-01FEBF15C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621" y="1135326"/>
            <a:ext cx="2311497" cy="1131848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xmlns="" id="{D0580C8A-1632-4C68-AE56-EF1DB5D760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496250"/>
            <a:ext cx="9144000" cy="452848"/>
          </a:xfrm>
          <a:solidFill>
            <a:schemeClr val="bg1"/>
          </a:solidFill>
        </p:spPr>
        <p:txBody>
          <a:bodyPr>
            <a:noAutofit/>
          </a:bodyPr>
          <a:lstStyle/>
          <a:p>
            <a:pPr lvl="0">
              <a:lnSpc>
                <a:spcPct val="90000"/>
              </a:lnSpc>
            </a:pPr>
            <a:r>
              <a:rPr lang="en-CA" sz="9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9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9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9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9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9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9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9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9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9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9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9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9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sz="9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www.barreaudemontreal.qc.ca</a:t>
            </a:r>
            <a:endParaRPr lang="fr-CA" sz="1800" b="1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1025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doise">
  <a:themeElements>
    <a:clrScheme name="Ardois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3EC26C"/>
      </a:accent1>
      <a:accent2>
        <a:srgbClr val="B3D463"/>
      </a:accent2>
      <a:accent3>
        <a:srgbClr val="3BBC9D"/>
      </a:accent3>
      <a:accent4>
        <a:srgbClr val="97AF75"/>
      </a:accent4>
      <a:accent5>
        <a:srgbClr val="6BA841"/>
      </a:accent5>
      <a:accent6>
        <a:srgbClr val="79AE90"/>
      </a:accent6>
      <a:hlink>
        <a:srgbClr val="85E4A6"/>
      </a:hlink>
      <a:folHlink>
        <a:srgbClr val="BDF3D0"/>
      </a:folHlink>
    </a:clrScheme>
    <a:fontScheme name="Ardois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rdois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ate" id="{C3F70B94-7CE9-428E-ADC1-3269CC2C3385}" vid="{43372978-11FE-4814-AC26-BC300187D8C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Ardoise</Template>
  <TotalTime>161</TotalTime>
  <Words>96</Words>
  <Application>Microsoft Office PowerPoint</Application>
  <PresentationFormat>On-screen Show (4:3)</PresentationFormat>
  <Paragraphs>23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Ardoise</vt:lpstr>
      <vt:lpstr>PowerPoint Presentation</vt:lpstr>
      <vt:lpstr>            Bar of Montreal</vt:lpstr>
      <vt:lpstr>            Mandatory Membership</vt:lpstr>
      <vt:lpstr>            Governance</vt:lpstr>
      <vt:lpstr>            Mission</vt:lpstr>
      <vt:lpstr>            Challenges</vt:lpstr>
      <vt:lpstr>       www.barreaudemontreal.qc.ca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Katherine Taron</dc:creator>
  <cp:lastModifiedBy>Francisco Couto</cp:lastModifiedBy>
  <cp:revision>29</cp:revision>
  <cp:lastPrinted>2019-09-09T16:27:16Z</cp:lastPrinted>
  <dcterms:created xsi:type="dcterms:W3CDTF">2019-09-09T15:03:14Z</dcterms:created>
  <dcterms:modified xsi:type="dcterms:W3CDTF">2019-09-09T20:50:06Z</dcterms:modified>
</cp:coreProperties>
</file>