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120" y="7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google.com/imgres?imgurl=https%3A%2F%2Fseeklogo.com%2Fimages%2FT%2Ftwitter-logo-7249D46199-seeklogo.com.png&amp;imgrefurl=https%3A%2F%2Fseeklogo.com%2Ffree-vector-logos%2Ftwitter&amp;docid=7vT9UdKJafWp2M&amp;tbnid=RM0OgHUM5ifYZM%3A&amp;vet=10ahUKEwiKr_Dfz8bkAhUynq0KHWT_ADIQMwhxKAEwAQ..i&amp;w=300&amp;h=245&amp;bih=967&amp;biw=1920&amp;q=twitter%20logo%20vector&amp;ved=0ahUKEwiKr_Dfz8bkAhUynq0KHWT_ADIQMwhxKAEwAQ&amp;iact=mrc&amp;uact=8" TargetMode="External"/><Relationship Id="rId5" Type="http://schemas.openxmlformats.org/officeDocument/2006/relationships/image" Target="../media/image5.jpeg"/><Relationship Id="rId4" Type="http://schemas.openxmlformats.org/officeDocument/2006/relationships/hyperlink" Target="https://www.google.com/imgres?imgurl=https%3A%2F%2Fthesustainableangle.org%2Fwp-content%2Fuploads%2F2015%2F01%2FStunning-Instagram-Logo-Vector-Free-Download-43-For-New-Logo-with-Instagram-Logo-Vector-Free-Download-1024x1024.png&amp;imgrefurl=https%3A%2F%2Fthesustainableangle.org%2Fhome%2Fstunning-instagram-logo-vector-free-download-43-for-new-logo-with-instagram-logo-vector-free-download-2%2F&amp;docid=dIP4rMrwjY7KUM&amp;tbnid=_5EunwcgvulpxM%3A&amp;vet=10ahUKEwjHwNitz8bkAhUGUa0KHcXCBgYQMwh9KAYwBg..i&amp;w=1024&amp;h=1024&amp;bih=967&amp;biw=1920&amp;q=instagram%20logo%20vector&amp;ved=0ahUKEwjHwNitz8bkAhUGUa0KHcXCBgYQMwh9KAYwBg&amp;iact=mrc&amp;uact=8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C0F5C-5B69-40D6-9C4F-35D3F32845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Aurora Austriaco</a:t>
            </a:r>
            <a:br>
              <a:rPr lang="en-US" dirty="0"/>
            </a:br>
            <a:r>
              <a:rPr lang="en-US" dirty="0"/>
              <a:t>Valentine Austriaco &amp; bueschel, p.c.</a:t>
            </a:r>
            <a:br>
              <a:rPr lang="en-US" dirty="0"/>
            </a:br>
            <a:r>
              <a:rPr lang="en-US" dirty="0" err="1"/>
              <a:t>chicago</a:t>
            </a:r>
            <a:r>
              <a:rPr lang="en-US" dirty="0"/>
              <a:t>, </a:t>
            </a:r>
            <a:r>
              <a:rPr lang="en-US" dirty="0" err="1"/>
              <a:t>il</a:t>
            </a:r>
            <a:br>
              <a:rPr lang="en-US" dirty="0"/>
            </a:br>
            <a:r>
              <a:rPr lang="en-US" dirty="0"/>
              <a:t>aaustriaco@vablawfirm.com</a:t>
            </a: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82C94059-2AFB-4532-BA99-5CF09A6819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6682" y="4500562"/>
            <a:ext cx="831093" cy="831093"/>
          </a:xfrm>
          <a:prstGeom prst="rect">
            <a:avLst/>
          </a:prstGeom>
          <a:solidFill>
            <a:schemeClr val="tx1"/>
          </a:solidFill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F4F980A-8210-4EA9-8E94-2784DA2797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9220" y="4536665"/>
            <a:ext cx="687870" cy="687870"/>
          </a:xfrm>
          <a:prstGeom prst="rect">
            <a:avLst/>
          </a:prstGeom>
        </p:spPr>
      </p:pic>
      <p:sp>
        <p:nvSpPr>
          <p:cNvPr id="11" name="Subtitle 10">
            <a:extLst>
              <a:ext uri="{FF2B5EF4-FFF2-40B4-BE49-F238E27FC236}">
                <a16:creationId xmlns:a16="http://schemas.microsoft.com/office/drawing/2014/main" id="{F9BF5EFA-824E-458A-88E5-A180688FD6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48754" y="5498393"/>
            <a:ext cx="969406" cy="531443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77" name="Subtitle 2">
            <a:extLst>
              <a:ext uri="{FF2B5EF4-FFF2-40B4-BE49-F238E27FC236}">
                <a16:creationId xmlns:a16="http://schemas.microsoft.com/office/drawing/2014/main" id="{4D26379E-BC5F-44B3-B788-0AA534CD340C}"/>
              </a:ext>
            </a:extLst>
          </p:cNvPr>
          <p:cNvSpPr txBox="1">
            <a:spLocks/>
          </p:cNvSpPr>
          <p:nvPr/>
        </p:nvSpPr>
        <p:spPr>
          <a:xfrm>
            <a:off x="1876424" y="3798277"/>
            <a:ext cx="4369631" cy="20280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None/>
              <a:defRPr sz="2000" kern="1200" cap="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/>
              <a:t>@Aurora99258135</a:t>
            </a:r>
          </a:p>
          <a:p>
            <a:endParaRPr lang="en-US" sz="3600" dirty="0"/>
          </a:p>
          <a:p>
            <a:endParaRPr lang="en-US" sz="3600" dirty="0"/>
          </a:p>
          <a:p>
            <a:endParaRPr lang="en-US" sz="3600" dirty="0"/>
          </a:p>
          <a:p>
            <a:endParaRPr lang="en-US" sz="3600" dirty="0"/>
          </a:p>
        </p:txBody>
      </p:sp>
      <p:pic>
        <p:nvPicPr>
          <p:cNvPr id="1036" name="Picture 12" descr="Image result for instagram logo vector">
            <a:hlinkClick r:id="rId4"/>
            <a:extLst>
              <a:ext uri="{FF2B5EF4-FFF2-40B4-BE49-F238E27FC236}">
                <a16:creationId xmlns:a16="http://schemas.microsoft.com/office/drawing/2014/main" id="{72261EF8-AC96-415F-BF46-93210A9D44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9741" y="4536665"/>
            <a:ext cx="687870" cy="687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Image result for twitter logo vector">
            <a:hlinkClick r:id="rId6"/>
            <a:extLst>
              <a:ext uri="{FF2B5EF4-FFF2-40B4-BE49-F238E27FC236}">
                <a16:creationId xmlns:a16="http://schemas.microsoft.com/office/drawing/2014/main" id="{45E00F04-39B0-4F08-95BE-FB0FF8F99C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4570" y="4536665"/>
            <a:ext cx="840355" cy="687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6550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14403-E6CC-4F62-B1B3-7EDE7B646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/>
              <a:t>WCBL CONFERENCE -WARSAW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AD61C4-A0F4-4EF8-A5EF-2DE551F561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6000" dirty="0"/>
              <a:t>Innovation, Disruption And The Practice of Law</a:t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811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E07B47-07C6-4D39-841C-640CFAD36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Wcbl</a:t>
            </a:r>
            <a:r>
              <a:rPr lang="en-US" dirty="0"/>
              <a:t> conference-</a:t>
            </a:r>
            <a:r>
              <a:rPr lang="en-US" dirty="0" err="1"/>
              <a:t>warsaw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4A53E3-7518-4296-A8DD-4E34F60272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cap="all" dirty="0"/>
              <a:t>Practice of Law today</a:t>
            </a:r>
          </a:p>
          <a:p>
            <a:r>
              <a:rPr lang="en-US" dirty="0"/>
              <a:t>Old Profession –slow to adopt to change</a:t>
            </a:r>
          </a:p>
          <a:p>
            <a:r>
              <a:rPr lang="en-US" dirty="0"/>
              <a:t>Demographic Change-large percentage are retiring, shortage of rural lawyers, younger lawyers</a:t>
            </a:r>
          </a:p>
          <a:p>
            <a:r>
              <a:rPr lang="en-US" dirty="0"/>
              <a:t>Multigenerational workforce</a:t>
            </a:r>
          </a:p>
          <a:p>
            <a:r>
              <a:rPr lang="en-US" dirty="0"/>
              <a:t>Globalization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8022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CB6024-D1A2-434C-A652-128C4525C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wcbL</a:t>
            </a:r>
            <a:r>
              <a:rPr lang="en-US" dirty="0"/>
              <a:t> conference- </a:t>
            </a:r>
            <a:r>
              <a:rPr lang="en-US" dirty="0" err="1"/>
              <a:t>warsaw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583299-14D0-407C-95D4-C8CE6E671B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Billable hours model- time for money</a:t>
            </a:r>
          </a:p>
          <a:p>
            <a:r>
              <a:rPr lang="en-US" dirty="0"/>
              <a:t>New practice areas are developing</a:t>
            </a:r>
          </a:p>
          <a:p>
            <a:r>
              <a:rPr lang="en-US" dirty="0"/>
              <a:t>Big access to justice problem</a:t>
            </a:r>
          </a:p>
          <a:p>
            <a:r>
              <a:rPr lang="en-US" dirty="0"/>
              <a:t>Pro se litigants increasing</a:t>
            </a:r>
          </a:p>
          <a:p>
            <a:r>
              <a:rPr lang="en-US" dirty="0"/>
              <a:t>Bar membership is decreasing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46552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098AF-FF01-4E38-8D3B-F0F46C20EE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WCbl</a:t>
            </a:r>
            <a:r>
              <a:rPr lang="en-US" dirty="0"/>
              <a:t> conference-</a:t>
            </a:r>
            <a:r>
              <a:rPr lang="en-US" dirty="0" err="1"/>
              <a:t>warsaw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15C2E9-2BD9-4B4A-AB42-1DA89B47B3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should lawyers do to survive in tough economic conditions and an ailing economy?</a:t>
            </a:r>
          </a:p>
          <a:p>
            <a:r>
              <a:rPr lang="en-US" dirty="0"/>
              <a:t>How can lawyers efficiently serve their clients without compromising the quality of representation?</a:t>
            </a:r>
          </a:p>
          <a:p>
            <a:r>
              <a:rPr lang="en-US" dirty="0"/>
              <a:t>How can lawyers compete in this age of AI, innovation and technological brain power?</a:t>
            </a:r>
          </a:p>
          <a:p>
            <a:r>
              <a:rPr lang="en-US" dirty="0"/>
              <a:t>Are the rules governing lawyers restricting them to adapt to these changes?</a:t>
            </a:r>
          </a:p>
        </p:txBody>
      </p:sp>
    </p:spTree>
    <p:extLst>
      <p:ext uri="{BB962C8B-B14F-4D97-AF65-F5344CB8AC3E}">
        <p14:creationId xmlns:p14="http://schemas.microsoft.com/office/powerpoint/2010/main" val="15162690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23A069-35FC-4CAD-A179-2290A5A0D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Wcbl</a:t>
            </a:r>
            <a:r>
              <a:rPr lang="en-US" dirty="0"/>
              <a:t> conference- </a:t>
            </a:r>
            <a:r>
              <a:rPr lang="en-US" dirty="0" err="1"/>
              <a:t>warsaw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953F3C-E02B-456E-8062-CE004FFF0D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EMERGING TRENDS IN THE LEGAL INDUSTRY</a:t>
            </a:r>
          </a:p>
          <a:p>
            <a:pPr lvl="1"/>
            <a:r>
              <a:rPr lang="en-US" b="1" dirty="0"/>
              <a:t>Electronic Discovery-</a:t>
            </a:r>
            <a:r>
              <a:rPr lang="en-US" dirty="0"/>
              <a:t> federal rules are amended so that ESI are discoverable in litigation. New roles in litigation support, e-discovery and trial technology</a:t>
            </a:r>
          </a:p>
          <a:p>
            <a:pPr lvl="1"/>
            <a:r>
              <a:rPr lang="en-US" b="1" dirty="0"/>
              <a:t>Globalization</a:t>
            </a:r>
            <a:r>
              <a:rPr lang="en-US" dirty="0"/>
              <a:t>-practice across borders and collaboration with foreign counsel</a:t>
            </a:r>
          </a:p>
          <a:p>
            <a:pPr lvl="1"/>
            <a:r>
              <a:rPr lang="en-US" b="1" dirty="0"/>
              <a:t>Virtual Law Firms</a:t>
            </a:r>
            <a:r>
              <a:rPr lang="en-US" dirty="0"/>
              <a:t>-social mobility of lawyers through mobile devices and web- based technology </a:t>
            </a:r>
          </a:p>
          <a:p>
            <a:pPr lvl="1"/>
            <a:r>
              <a:rPr lang="en-US" b="1" dirty="0"/>
              <a:t>Social Networking</a:t>
            </a:r>
            <a:r>
              <a:rPr lang="en-US" dirty="0"/>
              <a:t>-social media tools are used to hire and be hired, networking, locate and discredit witnesses</a:t>
            </a:r>
          </a:p>
        </p:txBody>
      </p:sp>
    </p:spTree>
    <p:extLst>
      <p:ext uri="{BB962C8B-B14F-4D97-AF65-F5344CB8AC3E}">
        <p14:creationId xmlns:p14="http://schemas.microsoft.com/office/powerpoint/2010/main" val="8492144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D723C7-0515-4DC1-B3E2-B493FCE06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Wcbl</a:t>
            </a:r>
            <a:r>
              <a:rPr lang="en-US" dirty="0"/>
              <a:t> conference- </a:t>
            </a:r>
            <a:r>
              <a:rPr lang="en-US" dirty="0" err="1"/>
              <a:t>warsaw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BC2093-1A3C-49A2-886A-5FB0EEBB8F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LPO-</a:t>
            </a:r>
            <a:r>
              <a:rPr lang="en-US" dirty="0"/>
              <a:t> Legal Process Outsourcing is being used to minimize costs and increase in-house capabilities</a:t>
            </a:r>
          </a:p>
          <a:p>
            <a:r>
              <a:rPr lang="en-US" b="1" dirty="0"/>
              <a:t>Alternative Legal Service Delivery Models- </a:t>
            </a:r>
            <a:r>
              <a:rPr lang="en-US" dirty="0"/>
              <a:t>options enable bringing affordable legal services to the disadvantaged (i.e. </a:t>
            </a:r>
            <a:r>
              <a:rPr lang="en-US" dirty="0" err="1"/>
              <a:t>Rentervention</a:t>
            </a:r>
            <a:r>
              <a:rPr lang="en-US" dirty="0"/>
              <a:t>, Uplift)</a:t>
            </a:r>
          </a:p>
          <a:p>
            <a:r>
              <a:rPr lang="en-US" b="1" dirty="0"/>
              <a:t>Alternative Billing Models- </a:t>
            </a:r>
            <a:r>
              <a:rPr lang="en-US" dirty="0"/>
              <a:t>hourly vs. blended rate, flat fees, capped fees</a:t>
            </a:r>
          </a:p>
          <a:p>
            <a:r>
              <a:rPr lang="en-US" b="1" dirty="0"/>
              <a:t>Access to Justice</a:t>
            </a:r>
            <a:r>
              <a:rPr lang="en-US" dirty="0"/>
              <a:t>-</a:t>
            </a:r>
            <a:r>
              <a:rPr lang="en-US" b="1" dirty="0"/>
              <a:t> </a:t>
            </a:r>
            <a:r>
              <a:rPr lang="en-US" dirty="0"/>
              <a:t>reasonable rates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8321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AD7F0-D039-4F14-ABC8-674FDBAE04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WCBL Conference- </a:t>
            </a:r>
            <a:r>
              <a:rPr lang="en-US" dirty="0" err="1"/>
              <a:t>warsaw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B8B450-B784-429E-8C93-694C3BAC2B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Entry of Big Four Into the Practice of Law- </a:t>
            </a:r>
            <a:r>
              <a:rPr lang="en-US" dirty="0"/>
              <a:t>Is an invasion looming?</a:t>
            </a:r>
          </a:p>
          <a:p>
            <a:r>
              <a:rPr lang="en-US" b="1" dirty="0"/>
              <a:t> Rule Changes- </a:t>
            </a:r>
            <a:r>
              <a:rPr lang="en-US" dirty="0"/>
              <a:t>Model Rule 5.4 (a)-The rule provides that, with limited exceptions, “[a] lawyer or law firm shall not share legal fees with a nonlawyer.”  </a:t>
            </a:r>
          </a:p>
          <a:p>
            <a:r>
              <a:rPr lang="en-US" b="1" dirty="0"/>
              <a:t>Rule Change- </a:t>
            </a:r>
            <a:r>
              <a:rPr lang="en-US" dirty="0"/>
              <a:t>Model Rule 7.2 has been revised to allow lawyers to simply post “contact information” such as a website or email address instead of an “office address” on marketing materials.</a:t>
            </a:r>
          </a:p>
        </p:txBody>
      </p:sp>
    </p:spTree>
    <p:extLst>
      <p:ext uri="{BB962C8B-B14F-4D97-AF65-F5344CB8AC3E}">
        <p14:creationId xmlns:p14="http://schemas.microsoft.com/office/powerpoint/2010/main" val="11208928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BA27BC-4F33-4B27-9968-B5B7A66965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WCBL conference- </a:t>
            </a:r>
            <a:r>
              <a:rPr lang="en-US" dirty="0" err="1"/>
              <a:t>warsaw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471DD3-247D-487F-A924-F9806453FB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Innovation, Technology and AI are here to stay and as lawyers, we need to be  competent in their use to benefit and more effectively and </a:t>
            </a:r>
            <a:r>
              <a:rPr lang="en-US"/>
              <a:t>efficiently represent our </a:t>
            </a:r>
            <a:r>
              <a:rPr lang="en-US" dirty="0"/>
              <a:t>clients</a:t>
            </a:r>
          </a:p>
        </p:txBody>
      </p:sp>
    </p:spTree>
    <p:extLst>
      <p:ext uri="{BB962C8B-B14F-4D97-AF65-F5344CB8AC3E}">
        <p14:creationId xmlns:p14="http://schemas.microsoft.com/office/powerpoint/2010/main" val="32086810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267</TotalTime>
  <Words>385</Words>
  <Application>Microsoft Office PowerPoint</Application>
  <PresentationFormat>Widescreen</PresentationFormat>
  <Paragraphs>40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Tw Cen MT</vt:lpstr>
      <vt:lpstr>Circuit</vt:lpstr>
      <vt:lpstr>Aurora Austriaco Valentine Austriaco &amp; bueschel, p.c. chicago, il aaustriaco@vablawfirm.com</vt:lpstr>
      <vt:lpstr>WCBL CONFERENCE -WARSAW</vt:lpstr>
      <vt:lpstr>Wcbl conference-warsaw</vt:lpstr>
      <vt:lpstr>wcbL conference- warsaw</vt:lpstr>
      <vt:lpstr>WCbl conference-warsaw</vt:lpstr>
      <vt:lpstr>Wcbl conference- warsaw</vt:lpstr>
      <vt:lpstr>Wcbl conference- warsaw</vt:lpstr>
      <vt:lpstr>WCBL Conference- warsaw</vt:lpstr>
      <vt:lpstr>WCBL conference- warsaw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Aurora Austriaco Valentine Austriaco &amp; bueschel, p.c. chicago, il aaustriaco@vablawfirm.com</dc:title>
  <dc:creator>Aurora Austriaco</dc:creator>
  <cp:lastModifiedBy>Aurora Austriaco</cp:lastModifiedBy>
  <cp:revision>11</cp:revision>
  <dcterms:created xsi:type="dcterms:W3CDTF">2019-09-10T15:33:45Z</dcterms:created>
  <dcterms:modified xsi:type="dcterms:W3CDTF">2019-09-10T20:11:01Z</dcterms:modified>
</cp:coreProperties>
</file>