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oboto Slab"/>
      <p:regular r:id="rId17"/>
      <p:bold r:id="rId18"/>
    </p:embeddedFon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6.xml"/><Relationship Id="rId22" Type="http://schemas.openxmlformats.org/officeDocument/2006/relationships/font" Target="fonts/Roboto-boldItalic.fntdata"/><Relationship Id="rId10" Type="http://schemas.openxmlformats.org/officeDocument/2006/relationships/slide" Target="slides/slide5.xml"/><Relationship Id="rId21" Type="http://schemas.openxmlformats.org/officeDocument/2006/relationships/font" Target="fonts/Robot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Slab-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regular.fntdata"/><Relationship Id="rId6" Type="http://schemas.openxmlformats.org/officeDocument/2006/relationships/slide" Target="slides/slide1.xml"/><Relationship Id="rId18" Type="http://schemas.openxmlformats.org/officeDocument/2006/relationships/font" Target="fonts/RobotoSlab-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sz="1800"/>
              <a:t>Let me start by saying it is a privilege to be here. I stepped into Pieter van Regteren Altena's shoes six months ago and hope to continue all the good work he has done. Also, as someone born and raised in Amsterdam, I am proud </a:t>
            </a:r>
            <a:r>
              <a:rPr lang="nl" sz="1800"/>
              <a:t>to note that Amsterdam is considered a "World City".</a:t>
            </a:r>
            <a:endParaRPr sz="18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42c3f860e1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42c3f860e1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42c3f860e1_1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42c3f860e1_1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Pretty picture, but come visit us and then turn around: you’ll see both the Rijksmuseum with 20 rembrandt pictures or so and rhe Van Gogh museum</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42be7e2978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42be7e2978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sz="1800"/>
              <a:t>Let's have a look at</a:t>
            </a:r>
            <a:r>
              <a:rPr lang="nl" sz="1800"/>
              <a:t> legal framework for becoming and being an attorney ("advocaat") in The Netherlands.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nl" sz="1800"/>
              <a:t>The terms (patron/master) reflect the old 'Guild-system' </a:t>
            </a:r>
            <a:endParaRPr sz="1800"/>
          </a:p>
          <a:p>
            <a:pPr indent="0" lvl="0" marL="0" rtl="0" algn="l">
              <a:spcBef>
                <a:spcPts val="0"/>
              </a:spcBef>
              <a:spcAft>
                <a:spcPts val="0"/>
              </a:spcAft>
              <a:buNone/>
            </a:pPr>
            <a:r>
              <a:t/>
            </a:r>
            <a:endParaRPr sz="18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609b99067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609b99067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42be7e2978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42be7e2978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609b99067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609b99067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609b99067a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609b99067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609b99067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609b99067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609b99067a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609b99067a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609b99067a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609b99067a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599925" y="2325950"/>
            <a:ext cx="7188300" cy="1441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i="1" lang="nl" sz="3600"/>
              <a:t>  </a:t>
            </a:r>
            <a:r>
              <a:rPr b="1" i="1" lang="nl" sz="3600"/>
              <a:t>Amsterdam   Bar Association:</a:t>
            </a:r>
            <a:endParaRPr b="1" i="1" sz="3600"/>
          </a:p>
          <a:p>
            <a:pPr indent="0" lvl="0" marL="0" rtl="0" algn="ctr">
              <a:spcBef>
                <a:spcPts val="0"/>
              </a:spcBef>
              <a:spcAft>
                <a:spcPts val="0"/>
              </a:spcAft>
              <a:buNone/>
            </a:pPr>
            <a:r>
              <a:rPr b="1" i="1" lang="nl" sz="3600"/>
              <a:t>What's happening these days?</a:t>
            </a:r>
            <a:endParaRPr b="1" i="1" sz="3600"/>
          </a:p>
          <a:p>
            <a:pPr indent="0" lvl="0" marL="0" rtl="0" algn="ctr">
              <a:spcBef>
                <a:spcPts val="0"/>
              </a:spcBef>
              <a:spcAft>
                <a:spcPts val="0"/>
              </a:spcAft>
              <a:buNone/>
            </a:pPr>
            <a:r>
              <a:t/>
            </a:r>
            <a:endParaRPr b="1" i="1" sz="3600"/>
          </a:p>
          <a:p>
            <a:pPr indent="0" lvl="0" marL="0" rtl="0" algn="ctr">
              <a:spcBef>
                <a:spcPts val="0"/>
              </a:spcBef>
              <a:spcAft>
                <a:spcPts val="0"/>
              </a:spcAft>
              <a:buNone/>
            </a:pPr>
            <a:r>
              <a:t/>
            </a:r>
            <a:endParaRPr b="1" i="1" sz="3600"/>
          </a:p>
          <a:p>
            <a:pPr indent="0" lvl="0" marL="0" rtl="0" algn="ctr">
              <a:spcBef>
                <a:spcPts val="0"/>
              </a:spcBef>
              <a:spcAft>
                <a:spcPts val="0"/>
              </a:spcAft>
              <a:buNone/>
            </a:pPr>
            <a:r>
              <a:t/>
            </a:r>
            <a:endParaRPr b="1" sz="3600"/>
          </a:p>
        </p:txBody>
      </p:sp>
      <p:sp>
        <p:nvSpPr>
          <p:cNvPr id="64" name="Google Shape;64;p13"/>
          <p:cNvSpPr txBox="1"/>
          <p:nvPr>
            <p:ph idx="1" type="subTitle"/>
          </p:nvPr>
        </p:nvSpPr>
        <p:spPr>
          <a:xfrm>
            <a:off x="1680302" y="3168275"/>
            <a:ext cx="5783400" cy="90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sz="1800"/>
              <a:t>   </a:t>
            </a:r>
            <a:r>
              <a:rPr lang="nl" sz="1800"/>
              <a:t>Evert Jan Henrichs</a:t>
            </a:r>
            <a:endParaRPr sz="1800"/>
          </a:p>
          <a:p>
            <a:pPr indent="0" lvl="0" marL="0" rtl="0" algn="l">
              <a:spcBef>
                <a:spcPts val="0"/>
              </a:spcBef>
              <a:spcAft>
                <a:spcPts val="0"/>
              </a:spcAft>
              <a:buNone/>
            </a:pPr>
            <a:r>
              <a:rPr lang="nl" sz="1800"/>
              <a:t>   President (</a:t>
            </a:r>
            <a:r>
              <a:rPr i="1" lang="nl" sz="1800"/>
              <a:t>"Deken"</a:t>
            </a:r>
            <a:r>
              <a:rPr lang="nl" sz="1800"/>
              <a:t>) Amsterdam Bar Association</a:t>
            </a:r>
            <a:endParaRPr sz="1800"/>
          </a:p>
          <a:p>
            <a:pPr indent="0" lvl="0" marL="0" rtl="0" algn="l">
              <a:spcBef>
                <a:spcPts val="0"/>
              </a:spcBef>
              <a:spcAft>
                <a:spcPts val="0"/>
              </a:spcAft>
              <a:buNone/>
            </a:pPr>
            <a:r>
              <a:rPr lang="nl" sz="1800"/>
              <a:t>   September 11, 2019</a:t>
            </a:r>
            <a:endParaRPr sz="1800"/>
          </a:p>
          <a:p>
            <a:pPr indent="0" lvl="0" marL="0" rtl="0" algn="l">
              <a:spcBef>
                <a:spcPts val="0"/>
              </a:spcBef>
              <a:spcAft>
                <a:spcPts val="0"/>
              </a:spcAft>
              <a:buNone/>
            </a:pPr>
            <a:r>
              <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87900" y="198250"/>
            <a:ext cx="8665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i="1" lang="nl"/>
              <a:t>&amp; finally: greetings from Pieter, the board . . . </a:t>
            </a:r>
            <a:endParaRPr i="1"/>
          </a:p>
        </p:txBody>
      </p:sp>
      <p:sp>
        <p:nvSpPr>
          <p:cNvPr id="118" name="Google Shape;118;p22"/>
          <p:cNvSpPr txBox="1"/>
          <p:nvPr>
            <p:ph idx="1" type="body"/>
          </p:nvPr>
        </p:nvSpPr>
        <p:spPr>
          <a:xfrm>
            <a:off x="1363800" y="1362525"/>
            <a:ext cx="56889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19" name="Google Shape;119;p22"/>
          <p:cNvPicPr preferRelativeResize="0"/>
          <p:nvPr/>
        </p:nvPicPr>
        <p:blipFill>
          <a:blip r:embed="rId3">
            <a:alphaModFix/>
          </a:blip>
          <a:stretch>
            <a:fillRect/>
          </a:stretch>
        </p:blipFill>
        <p:spPr>
          <a:xfrm rot="-5400000">
            <a:off x="2376912" y="233788"/>
            <a:ext cx="3662799" cy="56890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87900" y="198250"/>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i="1" lang="nl" sz="3600"/>
              <a:t>. . .  and the entire team!</a:t>
            </a:r>
            <a:endParaRPr i="1" sz="3600"/>
          </a:p>
        </p:txBody>
      </p:sp>
      <p:sp>
        <p:nvSpPr>
          <p:cNvPr id="125" name="Google Shape;125;p23"/>
          <p:cNvSpPr txBox="1"/>
          <p:nvPr>
            <p:ph idx="1" type="body"/>
          </p:nvPr>
        </p:nvSpPr>
        <p:spPr>
          <a:xfrm>
            <a:off x="2278925" y="1489825"/>
            <a:ext cx="45309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26" name="Google Shape;126;p23"/>
          <p:cNvPicPr preferRelativeResize="0"/>
          <p:nvPr/>
        </p:nvPicPr>
        <p:blipFill>
          <a:blip r:embed="rId3">
            <a:alphaModFix/>
          </a:blip>
          <a:stretch>
            <a:fillRect/>
          </a:stretch>
        </p:blipFill>
        <p:spPr>
          <a:xfrm>
            <a:off x="2334263" y="1489825"/>
            <a:ext cx="4475474" cy="30788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4"/>
          <p:cNvSpPr txBox="1"/>
          <p:nvPr>
            <p:ph type="title"/>
          </p:nvPr>
        </p:nvSpPr>
        <p:spPr>
          <a:xfrm>
            <a:off x="387900" y="422850"/>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i="1" lang="nl">
                <a:solidFill>
                  <a:srgbClr val="F3F3F3"/>
                </a:solidFill>
              </a:rPr>
              <a:t>Summary</a:t>
            </a:r>
            <a:endParaRPr b="1" i="1">
              <a:solidFill>
                <a:srgbClr val="F3F3F3"/>
              </a:solidFill>
            </a:endParaRPr>
          </a:p>
        </p:txBody>
      </p:sp>
      <p:sp>
        <p:nvSpPr>
          <p:cNvPr id="70" name="Google Shape;70;p14"/>
          <p:cNvSpPr txBox="1"/>
          <p:nvPr>
            <p:ph idx="1" type="body"/>
          </p:nvPr>
        </p:nvSpPr>
        <p:spPr>
          <a:xfrm>
            <a:off x="387900" y="1324774"/>
            <a:ext cx="8368200" cy="30789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chemeClr val="accent5"/>
              </a:buClr>
              <a:buSzPts val="2400"/>
              <a:buFont typeface="Roboto Slab"/>
              <a:buChar char="●"/>
            </a:pPr>
            <a:r>
              <a:rPr lang="nl" sz="2400">
                <a:solidFill>
                  <a:schemeClr val="accent5"/>
                </a:solidFill>
                <a:latin typeface="Roboto Slab"/>
                <a:ea typeface="Roboto Slab"/>
                <a:cs typeface="Roboto Slab"/>
                <a:sym typeface="Roboto Slab"/>
              </a:rPr>
              <a:t>President local bar association (</a:t>
            </a:r>
            <a:r>
              <a:rPr i="1" lang="nl" sz="2400">
                <a:solidFill>
                  <a:schemeClr val="accent5"/>
                </a:solidFill>
                <a:latin typeface="Roboto Slab"/>
                <a:ea typeface="Roboto Slab"/>
                <a:cs typeface="Roboto Slab"/>
                <a:sym typeface="Roboto Slab"/>
              </a:rPr>
              <a:t>'deken', </a:t>
            </a:r>
            <a:r>
              <a:rPr lang="nl" sz="2400">
                <a:solidFill>
                  <a:schemeClr val="accent5"/>
                </a:solidFill>
                <a:latin typeface="Roboto Slab"/>
                <a:ea typeface="Roboto Slab"/>
                <a:cs typeface="Roboto Slab"/>
                <a:sym typeface="Roboto Slab"/>
              </a:rPr>
              <a:t>dean) is responsible for supervision of advocates (</a:t>
            </a:r>
            <a:r>
              <a:rPr i="1" lang="nl" sz="2400">
                <a:solidFill>
                  <a:schemeClr val="accent5"/>
                </a:solidFill>
                <a:latin typeface="Roboto Slab"/>
                <a:ea typeface="Roboto Slab"/>
                <a:cs typeface="Roboto Slab"/>
                <a:sym typeface="Roboto Slab"/>
              </a:rPr>
              <a:t>'advocaten'</a:t>
            </a:r>
            <a:r>
              <a:rPr lang="nl" sz="2400">
                <a:solidFill>
                  <a:schemeClr val="accent5"/>
                </a:solidFill>
                <a:latin typeface="Roboto Slab"/>
                <a:ea typeface="Roboto Slab"/>
                <a:cs typeface="Roboto Slab"/>
                <a:sym typeface="Roboto Slab"/>
              </a:rPr>
              <a:t>)</a:t>
            </a:r>
            <a:endParaRPr sz="2400">
              <a:solidFill>
                <a:schemeClr val="accent5"/>
              </a:solidFill>
              <a:latin typeface="Roboto Slab"/>
              <a:ea typeface="Roboto Slab"/>
              <a:cs typeface="Roboto Slab"/>
              <a:sym typeface="Roboto Slab"/>
            </a:endParaRPr>
          </a:p>
          <a:p>
            <a:pPr indent="-381000" lvl="0" marL="457200" rtl="0" algn="l">
              <a:spcBef>
                <a:spcPts val="0"/>
              </a:spcBef>
              <a:spcAft>
                <a:spcPts val="0"/>
              </a:spcAft>
              <a:buClr>
                <a:schemeClr val="accent5"/>
              </a:buClr>
              <a:buSzPts val="2400"/>
              <a:buFont typeface="Roboto Slab"/>
              <a:buChar char="●"/>
            </a:pPr>
            <a:r>
              <a:rPr lang="nl" sz="2400">
                <a:solidFill>
                  <a:schemeClr val="accent5"/>
                </a:solidFill>
                <a:latin typeface="Roboto Slab"/>
                <a:ea typeface="Roboto Slab"/>
                <a:cs typeface="Roboto Slab"/>
                <a:sym typeface="Roboto Slab"/>
              </a:rPr>
              <a:t>Board of Amsterdam bar association: 10 members</a:t>
            </a:r>
            <a:endParaRPr sz="2400">
              <a:solidFill>
                <a:schemeClr val="accent5"/>
              </a:solidFill>
              <a:latin typeface="Roboto Slab"/>
              <a:ea typeface="Roboto Slab"/>
              <a:cs typeface="Roboto Slab"/>
              <a:sym typeface="Roboto Slab"/>
            </a:endParaRPr>
          </a:p>
          <a:p>
            <a:pPr indent="-381000" lvl="0" marL="457200" rtl="0" algn="l">
              <a:spcBef>
                <a:spcPts val="0"/>
              </a:spcBef>
              <a:spcAft>
                <a:spcPts val="0"/>
              </a:spcAft>
              <a:buClr>
                <a:schemeClr val="accent5"/>
              </a:buClr>
              <a:buSzPts val="2400"/>
              <a:buFont typeface="Roboto Slab"/>
              <a:buChar char="●"/>
            </a:pPr>
            <a:r>
              <a:rPr lang="nl" sz="2400">
                <a:solidFill>
                  <a:schemeClr val="accent5"/>
                </a:solidFill>
                <a:latin typeface="Roboto Slab"/>
                <a:ea typeface="Roboto Slab"/>
                <a:cs typeface="Roboto Slab"/>
                <a:sym typeface="Roboto Slab"/>
              </a:rPr>
              <a:t>Bureau of bar association: approx. 20 FTE's</a:t>
            </a:r>
            <a:endParaRPr sz="2400">
              <a:solidFill>
                <a:schemeClr val="accent5"/>
              </a:solidFill>
              <a:latin typeface="Roboto Slab"/>
              <a:ea typeface="Roboto Slab"/>
              <a:cs typeface="Roboto Slab"/>
              <a:sym typeface="Roboto Slab"/>
            </a:endParaRPr>
          </a:p>
          <a:p>
            <a:pPr indent="-381000" lvl="0" marL="457200" rtl="0" algn="l">
              <a:spcBef>
                <a:spcPts val="0"/>
              </a:spcBef>
              <a:spcAft>
                <a:spcPts val="0"/>
              </a:spcAft>
              <a:buClr>
                <a:schemeClr val="accent5"/>
              </a:buClr>
              <a:buSzPts val="2400"/>
              <a:buFont typeface="Roboto Slab"/>
              <a:buChar char="●"/>
            </a:pPr>
            <a:r>
              <a:rPr lang="nl" sz="2400">
                <a:solidFill>
                  <a:schemeClr val="accent5"/>
                </a:solidFill>
                <a:latin typeface="Roboto Slab"/>
                <a:ea typeface="Roboto Slab"/>
                <a:cs typeface="Roboto Slab"/>
                <a:sym typeface="Roboto Slab"/>
              </a:rPr>
              <a:t>Approx. 5,700 advocates in Amsterdam</a:t>
            </a:r>
            <a:endParaRPr sz="2400">
              <a:solidFill>
                <a:schemeClr val="accent5"/>
              </a:solidFill>
              <a:latin typeface="Roboto Slab"/>
              <a:ea typeface="Roboto Slab"/>
              <a:cs typeface="Roboto Slab"/>
              <a:sym typeface="Roboto Slab"/>
            </a:endParaRPr>
          </a:p>
          <a:p>
            <a:pPr indent="-381000" lvl="0" marL="457200" rtl="0" algn="l">
              <a:spcBef>
                <a:spcPts val="0"/>
              </a:spcBef>
              <a:spcAft>
                <a:spcPts val="0"/>
              </a:spcAft>
              <a:buClr>
                <a:schemeClr val="accent5"/>
              </a:buClr>
              <a:buSzPts val="2400"/>
              <a:buFont typeface="Roboto Slab"/>
              <a:buChar char="●"/>
            </a:pPr>
            <a:r>
              <a:rPr i="1" lang="nl" sz="2400">
                <a:solidFill>
                  <a:schemeClr val="accent5"/>
                </a:solidFill>
                <a:latin typeface="Roboto Slab"/>
                <a:ea typeface="Roboto Slab"/>
                <a:cs typeface="Roboto Slab"/>
                <a:sym typeface="Roboto Slab"/>
              </a:rPr>
              <a:t>Deken </a:t>
            </a:r>
            <a:r>
              <a:rPr lang="nl" sz="2400">
                <a:solidFill>
                  <a:schemeClr val="accent5"/>
                </a:solidFill>
                <a:latin typeface="Roboto Slab"/>
                <a:ea typeface="Roboto Slab"/>
                <a:cs typeface="Roboto Slab"/>
                <a:sym typeface="Roboto Slab"/>
              </a:rPr>
              <a:t>is supervising, but also </a:t>
            </a:r>
            <a:r>
              <a:rPr lang="nl" sz="2400">
                <a:solidFill>
                  <a:schemeClr val="accent5"/>
                </a:solidFill>
                <a:latin typeface="Roboto Slab"/>
                <a:ea typeface="Roboto Slab"/>
                <a:cs typeface="Roboto Slab"/>
                <a:sym typeface="Roboto Slab"/>
              </a:rPr>
              <a:t>counseling advocates (providing guidance and help,the "pastoral function")</a:t>
            </a:r>
            <a:endParaRPr sz="2400">
              <a:solidFill>
                <a:schemeClr val="accent5"/>
              </a:solidFill>
              <a:latin typeface="Roboto Slab"/>
              <a:ea typeface="Roboto Slab"/>
              <a:cs typeface="Roboto Slab"/>
              <a:sym typeface="Roboto Slab"/>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5"/>
          <p:cNvSpPr txBox="1"/>
          <p:nvPr>
            <p:ph type="title"/>
          </p:nvPr>
        </p:nvSpPr>
        <p:spPr>
          <a:xfrm>
            <a:off x="387900" y="2925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nl"/>
              <a:t>Two (new) developments in supervision</a:t>
            </a:r>
            <a:endParaRPr b="1"/>
          </a:p>
        </p:txBody>
      </p:sp>
      <p:sp>
        <p:nvSpPr>
          <p:cNvPr id="76" name="Google Shape;76;p15"/>
          <p:cNvSpPr txBox="1"/>
          <p:nvPr>
            <p:ph idx="1" type="body"/>
          </p:nvPr>
        </p:nvSpPr>
        <p:spPr>
          <a:xfrm>
            <a:off x="387900" y="1769924"/>
            <a:ext cx="8368200" cy="3078900"/>
          </a:xfrm>
          <a:prstGeom prst="rect">
            <a:avLst/>
          </a:prstGeom>
        </p:spPr>
        <p:txBody>
          <a:bodyPr anchorCtr="0" anchor="t" bIns="91425" lIns="91425" spcFirstLastPara="1" rIns="91425" wrap="square" tIns="91425">
            <a:noAutofit/>
          </a:bodyPr>
          <a:lstStyle/>
          <a:p>
            <a:pPr indent="-419100" lvl="0" marL="457200" marR="0" rtl="0" algn="l">
              <a:lnSpc>
                <a:spcPct val="100000"/>
              </a:lnSpc>
              <a:spcBef>
                <a:spcPts val="0"/>
              </a:spcBef>
              <a:spcAft>
                <a:spcPts val="0"/>
              </a:spcAft>
              <a:buClr>
                <a:schemeClr val="accent5"/>
              </a:buClr>
              <a:buSzPts val="3000"/>
              <a:buFont typeface="Roboto Slab"/>
              <a:buChar char="●"/>
            </a:pPr>
            <a:r>
              <a:rPr lang="nl" sz="3000">
                <a:solidFill>
                  <a:schemeClr val="accent5"/>
                </a:solidFill>
                <a:latin typeface="Roboto Slab"/>
                <a:ea typeface="Roboto Slab"/>
                <a:cs typeface="Roboto Slab"/>
                <a:sym typeface="Roboto Slab"/>
              </a:rPr>
              <a:t>New anti-money laundering legislation (implementation of 4th Anti-Money Laundering Directive)</a:t>
            </a:r>
            <a:endParaRPr sz="3000">
              <a:solidFill>
                <a:schemeClr val="accent5"/>
              </a:solidFill>
              <a:latin typeface="Roboto Slab"/>
              <a:ea typeface="Roboto Slab"/>
              <a:cs typeface="Roboto Slab"/>
              <a:sym typeface="Roboto Slab"/>
            </a:endParaRPr>
          </a:p>
          <a:p>
            <a:pPr indent="0" lvl="0" marL="0" marR="0" rtl="0" algn="l">
              <a:lnSpc>
                <a:spcPct val="100000"/>
              </a:lnSpc>
              <a:spcBef>
                <a:spcPts val="0"/>
              </a:spcBef>
              <a:spcAft>
                <a:spcPts val="0"/>
              </a:spcAft>
              <a:buNone/>
            </a:pPr>
            <a:r>
              <a:t/>
            </a:r>
            <a:endParaRPr sz="3000">
              <a:solidFill>
                <a:schemeClr val="accent5"/>
              </a:solidFill>
              <a:latin typeface="Roboto Slab"/>
              <a:ea typeface="Roboto Slab"/>
              <a:cs typeface="Roboto Slab"/>
              <a:sym typeface="Roboto Slab"/>
            </a:endParaRPr>
          </a:p>
          <a:p>
            <a:pPr indent="-419100" lvl="0" marL="457200" marR="0" rtl="0" algn="l">
              <a:lnSpc>
                <a:spcPct val="100000"/>
              </a:lnSpc>
              <a:spcBef>
                <a:spcPts val="0"/>
              </a:spcBef>
              <a:spcAft>
                <a:spcPts val="0"/>
              </a:spcAft>
              <a:buClr>
                <a:schemeClr val="accent5"/>
              </a:buClr>
              <a:buSzPts val="3000"/>
              <a:buFont typeface="Roboto Slab"/>
              <a:buChar char="●"/>
            </a:pPr>
            <a:r>
              <a:rPr lang="nl" sz="3000">
                <a:solidFill>
                  <a:schemeClr val="accent5"/>
                </a:solidFill>
                <a:latin typeface="Roboto Slab"/>
                <a:ea typeface="Roboto Slab"/>
                <a:cs typeface="Roboto Slab"/>
                <a:sym typeface="Roboto Slab"/>
              </a:rPr>
              <a:t>Financial key figures to be provided by all law firms and automated analysis thereof</a:t>
            </a:r>
            <a:endParaRPr sz="3000">
              <a:solidFill>
                <a:schemeClr val="accent5"/>
              </a:solidFill>
              <a:latin typeface="Roboto Slab"/>
              <a:ea typeface="Roboto Slab"/>
              <a:cs typeface="Roboto Slab"/>
              <a:sym typeface="Roboto Slab"/>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6"/>
          <p:cNvSpPr txBox="1"/>
          <p:nvPr>
            <p:ph type="title"/>
          </p:nvPr>
        </p:nvSpPr>
        <p:spPr>
          <a:xfrm>
            <a:off x="387900" y="13393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i="1" lang="nl" sz="3600"/>
              <a:t>Anti-money laundering</a:t>
            </a:r>
            <a:endParaRPr b="1" i="1" sz="3600"/>
          </a:p>
          <a:p>
            <a:pPr indent="0" lvl="0" marL="0" rtl="0" algn="ctr">
              <a:spcBef>
                <a:spcPts val="0"/>
              </a:spcBef>
              <a:spcAft>
                <a:spcPts val="0"/>
              </a:spcAft>
              <a:buNone/>
            </a:pPr>
            <a:r>
              <a:t/>
            </a:r>
            <a:endParaRPr b="1" i="1" sz="3600"/>
          </a:p>
          <a:p>
            <a:pPr indent="0" lvl="0" marL="0" rtl="0" algn="l">
              <a:spcBef>
                <a:spcPts val="0"/>
              </a:spcBef>
              <a:spcAft>
                <a:spcPts val="0"/>
              </a:spcAft>
              <a:buNone/>
            </a:pPr>
            <a:r>
              <a:t/>
            </a:r>
            <a:endParaRPr b="1" i="1"/>
          </a:p>
        </p:txBody>
      </p:sp>
      <p:sp>
        <p:nvSpPr>
          <p:cNvPr id="82" name="Google Shape;82;p16"/>
          <p:cNvSpPr txBox="1"/>
          <p:nvPr>
            <p:ph idx="1" type="body"/>
          </p:nvPr>
        </p:nvSpPr>
        <p:spPr>
          <a:xfrm>
            <a:off x="387900" y="1496224"/>
            <a:ext cx="8368200" cy="3078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nl" sz="2400">
                <a:solidFill>
                  <a:schemeClr val="accent5"/>
                </a:solidFill>
                <a:latin typeface="Roboto Slab"/>
                <a:ea typeface="Roboto Slab"/>
                <a:cs typeface="Roboto Slab"/>
                <a:sym typeface="Roboto Slab"/>
              </a:rPr>
              <a:t>Fourth directive </a:t>
            </a:r>
            <a:r>
              <a:rPr lang="nl" sz="2400">
                <a:solidFill>
                  <a:schemeClr val="accent5"/>
                </a:solidFill>
                <a:latin typeface="Roboto Slab"/>
                <a:ea typeface="Roboto Slab"/>
                <a:cs typeface="Roboto Slab"/>
                <a:sym typeface="Roboto Slab"/>
              </a:rPr>
              <a:t>challenging</a:t>
            </a:r>
            <a:r>
              <a:rPr lang="nl" sz="2400">
                <a:solidFill>
                  <a:schemeClr val="accent5"/>
                </a:solidFill>
                <a:latin typeface="Roboto Slab"/>
                <a:ea typeface="Roboto Slab"/>
                <a:cs typeface="Roboto Slab"/>
                <a:sym typeface="Roboto Slab"/>
              </a:rPr>
              <a:t> in at least two respects:</a:t>
            </a:r>
            <a:endParaRPr sz="2400">
              <a:solidFill>
                <a:schemeClr val="accent5"/>
              </a:solidFill>
              <a:latin typeface="Roboto Slab"/>
              <a:ea typeface="Roboto Slab"/>
              <a:cs typeface="Roboto Slab"/>
              <a:sym typeface="Roboto Slab"/>
            </a:endParaRPr>
          </a:p>
          <a:p>
            <a:pPr indent="0" lvl="0" marL="0" rtl="0" algn="l">
              <a:lnSpc>
                <a:spcPct val="100000"/>
              </a:lnSpc>
              <a:spcBef>
                <a:spcPts val="0"/>
              </a:spcBef>
              <a:spcAft>
                <a:spcPts val="0"/>
              </a:spcAft>
              <a:buNone/>
            </a:pPr>
            <a:r>
              <a:t/>
            </a:r>
            <a:endParaRPr sz="2400">
              <a:solidFill>
                <a:schemeClr val="accent5"/>
              </a:solidFill>
              <a:latin typeface="Roboto Slab"/>
              <a:ea typeface="Roboto Slab"/>
              <a:cs typeface="Roboto Slab"/>
              <a:sym typeface="Roboto Slab"/>
            </a:endParaRPr>
          </a:p>
          <a:p>
            <a:pPr indent="-381000" lvl="0" marL="457200" rtl="0" algn="l">
              <a:spcBef>
                <a:spcPts val="0"/>
              </a:spcBef>
              <a:spcAft>
                <a:spcPts val="0"/>
              </a:spcAft>
              <a:buClr>
                <a:schemeClr val="accent5"/>
              </a:buClr>
              <a:buSzPts val="2400"/>
              <a:buFont typeface="Roboto Slab"/>
              <a:buChar char="●"/>
            </a:pPr>
            <a:r>
              <a:rPr lang="nl" sz="2400">
                <a:solidFill>
                  <a:schemeClr val="accent5"/>
                </a:solidFill>
                <a:latin typeface="Roboto Slab"/>
                <a:ea typeface="Roboto Slab"/>
                <a:cs typeface="Roboto Slab"/>
                <a:sym typeface="Roboto Slab"/>
              </a:rPr>
              <a:t>Advocates/law firms must have </a:t>
            </a:r>
            <a:r>
              <a:rPr i="1" lang="nl" sz="2400">
                <a:solidFill>
                  <a:schemeClr val="accent5"/>
                </a:solidFill>
                <a:latin typeface="Roboto Slab"/>
                <a:ea typeface="Roboto Slab"/>
                <a:cs typeface="Roboto Slab"/>
                <a:sym typeface="Roboto Slab"/>
              </a:rPr>
              <a:t>risk based </a:t>
            </a:r>
            <a:r>
              <a:rPr lang="nl" sz="2400">
                <a:solidFill>
                  <a:schemeClr val="accent5"/>
                </a:solidFill>
                <a:latin typeface="Roboto Slab"/>
                <a:ea typeface="Roboto Slab"/>
                <a:cs typeface="Roboto Slab"/>
                <a:sym typeface="Roboto Slab"/>
              </a:rPr>
              <a:t>approach in place. How to actively supervise this?</a:t>
            </a:r>
            <a:endParaRPr sz="2400">
              <a:solidFill>
                <a:schemeClr val="accent5"/>
              </a:solidFill>
              <a:latin typeface="Roboto Slab"/>
              <a:ea typeface="Roboto Slab"/>
              <a:cs typeface="Roboto Slab"/>
              <a:sym typeface="Roboto Slab"/>
            </a:endParaRPr>
          </a:p>
          <a:p>
            <a:pPr indent="-381000" lvl="0" marL="457200" rtl="0" algn="l">
              <a:spcBef>
                <a:spcPts val="0"/>
              </a:spcBef>
              <a:spcAft>
                <a:spcPts val="0"/>
              </a:spcAft>
              <a:buClr>
                <a:schemeClr val="accent5"/>
              </a:buClr>
              <a:buSzPts val="2400"/>
              <a:buFont typeface="Roboto Slab"/>
              <a:buChar char="●"/>
            </a:pPr>
            <a:r>
              <a:rPr lang="nl" sz="2400">
                <a:solidFill>
                  <a:schemeClr val="accent5"/>
                </a:solidFill>
                <a:latin typeface="Roboto Slab"/>
                <a:ea typeface="Roboto Slab"/>
                <a:cs typeface="Roboto Slab"/>
                <a:sym typeface="Roboto Slab"/>
              </a:rPr>
              <a:t>Supervision </a:t>
            </a:r>
            <a:r>
              <a:rPr i="1" lang="nl" sz="2400">
                <a:solidFill>
                  <a:schemeClr val="accent5"/>
                </a:solidFill>
                <a:latin typeface="Roboto Slab"/>
                <a:ea typeface="Roboto Slab"/>
                <a:cs typeface="Roboto Slab"/>
                <a:sym typeface="Roboto Slab"/>
              </a:rPr>
              <a:t>itself </a:t>
            </a:r>
            <a:r>
              <a:rPr lang="nl" sz="2400">
                <a:solidFill>
                  <a:schemeClr val="accent5"/>
                </a:solidFill>
                <a:latin typeface="Roboto Slab"/>
                <a:ea typeface="Roboto Slab"/>
                <a:cs typeface="Roboto Slab"/>
                <a:sym typeface="Roboto Slab"/>
              </a:rPr>
              <a:t>must be </a:t>
            </a:r>
            <a:r>
              <a:rPr i="1" lang="nl" sz="2400">
                <a:solidFill>
                  <a:schemeClr val="accent5"/>
                </a:solidFill>
                <a:latin typeface="Roboto Slab"/>
                <a:ea typeface="Roboto Slab"/>
                <a:cs typeface="Roboto Slab"/>
                <a:sym typeface="Roboto Slab"/>
              </a:rPr>
              <a:t>risk based </a:t>
            </a:r>
            <a:r>
              <a:rPr lang="nl" sz="2400">
                <a:solidFill>
                  <a:schemeClr val="accent5"/>
                </a:solidFill>
                <a:latin typeface="Roboto Slab"/>
                <a:ea typeface="Roboto Slab"/>
                <a:cs typeface="Roboto Slab"/>
                <a:sym typeface="Roboto Slab"/>
              </a:rPr>
              <a:t>as well. Supervisor will have to account for manner in which supervision is carried out.</a:t>
            </a:r>
            <a:endParaRPr sz="2400">
              <a:solidFill>
                <a:schemeClr val="accent5"/>
              </a:solidFill>
              <a:latin typeface="Roboto Slab"/>
              <a:ea typeface="Roboto Slab"/>
              <a:cs typeface="Roboto Slab"/>
              <a:sym typeface="Roboto Slab"/>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7"/>
          <p:cNvSpPr txBox="1"/>
          <p:nvPr>
            <p:ph type="title"/>
          </p:nvPr>
        </p:nvSpPr>
        <p:spPr>
          <a:xfrm>
            <a:off x="356100" y="1081825"/>
            <a:ext cx="8431800" cy="458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i="1" lang="nl" sz="3600"/>
              <a:t>Anti-money laundering (cont'd)</a:t>
            </a:r>
            <a:endParaRPr b="1" i="1" sz="3600"/>
          </a:p>
          <a:p>
            <a:pPr indent="0" lvl="0" marL="0" rtl="0" algn="ctr">
              <a:spcBef>
                <a:spcPts val="0"/>
              </a:spcBef>
              <a:spcAft>
                <a:spcPts val="0"/>
              </a:spcAft>
              <a:buNone/>
            </a:pPr>
            <a:r>
              <a:t/>
            </a:r>
            <a:endParaRPr sz="2400">
              <a:solidFill>
                <a:schemeClr val="accent5"/>
              </a:solidFill>
            </a:endParaRPr>
          </a:p>
          <a:p>
            <a:pPr indent="0" lvl="0" marL="0" rtl="0" algn="l">
              <a:spcBef>
                <a:spcPts val="0"/>
              </a:spcBef>
              <a:spcAft>
                <a:spcPts val="0"/>
              </a:spcAft>
              <a:buNone/>
            </a:pPr>
            <a:r>
              <a:t/>
            </a:r>
            <a:endParaRPr sz="2400">
              <a:solidFill>
                <a:schemeClr val="accent5"/>
              </a:solidFill>
            </a:endParaRPr>
          </a:p>
        </p:txBody>
      </p:sp>
      <p:sp>
        <p:nvSpPr>
          <p:cNvPr id="88" name="Google Shape;88;p17"/>
          <p:cNvSpPr txBox="1"/>
          <p:nvPr>
            <p:ph idx="1" type="body"/>
          </p:nvPr>
        </p:nvSpPr>
        <p:spPr>
          <a:xfrm>
            <a:off x="387900" y="14007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sz="2400">
                <a:solidFill>
                  <a:schemeClr val="accent5"/>
                </a:solidFill>
                <a:latin typeface="Roboto Slab"/>
                <a:ea typeface="Roboto Slab"/>
                <a:cs typeface="Roboto Slab"/>
                <a:sym typeface="Roboto Slab"/>
              </a:rPr>
              <a:t>How to supervise:</a:t>
            </a:r>
            <a:endParaRPr sz="2400">
              <a:solidFill>
                <a:schemeClr val="accent5"/>
              </a:solidFill>
              <a:latin typeface="Roboto Slab"/>
              <a:ea typeface="Roboto Slab"/>
              <a:cs typeface="Roboto Slab"/>
              <a:sym typeface="Roboto Slab"/>
            </a:endParaRPr>
          </a:p>
          <a:p>
            <a:pPr indent="-381000" lvl="0" marL="457200" rtl="0" algn="l">
              <a:spcBef>
                <a:spcPts val="1600"/>
              </a:spcBef>
              <a:spcAft>
                <a:spcPts val="0"/>
              </a:spcAft>
              <a:buSzPts val="2400"/>
              <a:buChar char="●"/>
            </a:pPr>
            <a:r>
              <a:rPr lang="nl" sz="2400">
                <a:solidFill>
                  <a:schemeClr val="accent5"/>
                </a:solidFill>
                <a:latin typeface="Roboto Slab"/>
                <a:ea typeface="Roboto Slab"/>
                <a:cs typeface="Roboto Slab"/>
                <a:sym typeface="Roboto Slab"/>
              </a:rPr>
              <a:t>Increase awareness of new obligations by publications and education</a:t>
            </a:r>
            <a:endParaRPr sz="2400">
              <a:solidFill>
                <a:schemeClr val="accent5"/>
              </a:solidFill>
              <a:latin typeface="Roboto Slab"/>
              <a:ea typeface="Roboto Slab"/>
              <a:cs typeface="Roboto Slab"/>
              <a:sym typeface="Roboto Slab"/>
            </a:endParaRPr>
          </a:p>
          <a:p>
            <a:pPr indent="-381000" lvl="0" marL="457200" rtl="0" algn="l">
              <a:spcBef>
                <a:spcPts val="0"/>
              </a:spcBef>
              <a:spcAft>
                <a:spcPts val="0"/>
              </a:spcAft>
              <a:buSzPts val="2400"/>
              <a:buChar char="●"/>
            </a:pPr>
            <a:r>
              <a:rPr lang="nl" sz="2400">
                <a:solidFill>
                  <a:schemeClr val="accent5"/>
                </a:solidFill>
                <a:latin typeface="Roboto Slab"/>
                <a:ea typeface="Roboto Slab"/>
                <a:cs typeface="Roboto Slab"/>
                <a:sym typeface="Roboto Slab"/>
              </a:rPr>
              <a:t>Important part of regular 'law office visits' (10-15% of law firms are visited each year</a:t>
            </a:r>
            <a:endParaRPr sz="2400">
              <a:solidFill>
                <a:schemeClr val="accent5"/>
              </a:solidFill>
              <a:latin typeface="Roboto Slab"/>
              <a:ea typeface="Roboto Slab"/>
              <a:cs typeface="Roboto Slab"/>
              <a:sym typeface="Roboto Slab"/>
            </a:endParaRPr>
          </a:p>
          <a:p>
            <a:pPr indent="-381000" lvl="0" marL="457200" rtl="0" algn="l">
              <a:spcBef>
                <a:spcPts val="0"/>
              </a:spcBef>
              <a:spcAft>
                <a:spcPts val="0"/>
              </a:spcAft>
              <a:buSzPts val="2400"/>
              <a:buChar char="●"/>
            </a:pPr>
            <a:r>
              <a:rPr lang="nl" sz="2400">
                <a:solidFill>
                  <a:schemeClr val="accent5"/>
                </a:solidFill>
                <a:latin typeface="Roboto Slab"/>
                <a:ea typeface="Roboto Slab"/>
                <a:cs typeface="Roboto Slab"/>
                <a:sym typeface="Roboto Slab"/>
              </a:rPr>
              <a:t>establish types of firms with highest risk and arrange for investigation into risk based approach by Financial Unit</a:t>
            </a:r>
            <a:endParaRPr sz="2400">
              <a:solidFill>
                <a:schemeClr val="accent5"/>
              </a:solidFill>
              <a:latin typeface="Roboto Slab"/>
              <a:ea typeface="Roboto Slab"/>
              <a:cs typeface="Roboto Slab"/>
              <a:sym typeface="Roboto Slab"/>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i="1" lang="nl" sz="3600"/>
              <a:t>Anti-money laundering (cont'd)</a:t>
            </a:r>
            <a:endParaRPr b="1" i="1" sz="3600"/>
          </a:p>
          <a:p>
            <a:pPr indent="0" lvl="0" marL="0" rtl="0" algn="ctr">
              <a:spcBef>
                <a:spcPts val="0"/>
              </a:spcBef>
              <a:spcAft>
                <a:spcPts val="0"/>
              </a:spcAft>
              <a:buNone/>
            </a:pPr>
            <a:r>
              <a:t/>
            </a:r>
            <a:endParaRPr sz="2400">
              <a:solidFill>
                <a:schemeClr val="accent5"/>
              </a:solidFill>
            </a:endParaRPr>
          </a:p>
          <a:p>
            <a:pPr indent="0" lvl="0" marL="0" rtl="0" algn="l">
              <a:spcBef>
                <a:spcPts val="0"/>
              </a:spcBef>
              <a:spcAft>
                <a:spcPts val="0"/>
              </a:spcAft>
              <a:buNone/>
            </a:pPr>
            <a:r>
              <a:t/>
            </a:r>
            <a:endParaRPr sz="2400">
              <a:solidFill>
                <a:schemeClr val="accent5"/>
              </a:solidFill>
            </a:endParaRPr>
          </a:p>
          <a:p>
            <a:pPr indent="0" lvl="0" marL="0" rtl="0" algn="ctr">
              <a:spcBef>
                <a:spcPts val="0"/>
              </a:spcBef>
              <a:spcAft>
                <a:spcPts val="0"/>
              </a:spcAft>
              <a:buNone/>
            </a:pPr>
            <a:r>
              <a:rPr b="1" i="1" lang="nl" sz="3600"/>
              <a:t>Anti-money laundering (cont'd)</a:t>
            </a:r>
            <a:endParaRPr b="1" i="1" sz="3600"/>
          </a:p>
          <a:p>
            <a:pPr indent="0" lvl="0" marL="0" rtl="0" algn="ctr">
              <a:spcBef>
                <a:spcPts val="0"/>
              </a:spcBef>
              <a:spcAft>
                <a:spcPts val="0"/>
              </a:spcAft>
              <a:buNone/>
            </a:pPr>
            <a:r>
              <a:t/>
            </a:r>
            <a:endParaRPr sz="2400">
              <a:solidFill>
                <a:schemeClr val="accent5"/>
              </a:solidFill>
            </a:endParaRPr>
          </a:p>
          <a:p>
            <a:pPr indent="0" lvl="0" marL="0" rtl="0" algn="l">
              <a:spcBef>
                <a:spcPts val="0"/>
              </a:spcBef>
              <a:spcAft>
                <a:spcPts val="0"/>
              </a:spcAft>
              <a:buNone/>
            </a:pPr>
            <a:r>
              <a:t/>
            </a:r>
            <a:endParaRPr sz="2400">
              <a:solidFill>
                <a:schemeClr val="accent5"/>
              </a:solidFill>
            </a:endParaRPr>
          </a:p>
          <a:p>
            <a:pPr indent="0" lvl="0" marL="0" rtl="0" algn="ctr">
              <a:spcBef>
                <a:spcPts val="0"/>
              </a:spcBef>
              <a:spcAft>
                <a:spcPts val="0"/>
              </a:spcAft>
              <a:buNone/>
            </a:pPr>
            <a:r>
              <a:rPr b="1" i="1" lang="nl" sz="3600"/>
              <a:t>Anti-money laundering (cont'd)</a:t>
            </a:r>
            <a:endParaRPr b="1" i="1" sz="3600"/>
          </a:p>
          <a:p>
            <a:pPr indent="0" lvl="0" marL="0" rtl="0" algn="ctr">
              <a:spcBef>
                <a:spcPts val="0"/>
              </a:spcBef>
              <a:spcAft>
                <a:spcPts val="0"/>
              </a:spcAft>
              <a:buNone/>
            </a:pPr>
            <a:r>
              <a:t/>
            </a:r>
            <a:endParaRPr sz="2400">
              <a:solidFill>
                <a:schemeClr val="accent5"/>
              </a:solidFill>
            </a:endParaRPr>
          </a:p>
          <a:p>
            <a:pPr indent="0" lvl="0" marL="0" rtl="0" algn="l">
              <a:spcBef>
                <a:spcPts val="0"/>
              </a:spcBef>
              <a:spcAft>
                <a:spcPts val="0"/>
              </a:spcAft>
              <a:buNone/>
            </a:pPr>
            <a:r>
              <a:t/>
            </a:r>
            <a:endParaRPr sz="2400">
              <a:solidFill>
                <a:schemeClr val="accent5"/>
              </a:solidFill>
            </a:endParaRPr>
          </a:p>
          <a:p>
            <a:pPr indent="0" lvl="0" marL="0" rtl="0" algn="ctr">
              <a:spcBef>
                <a:spcPts val="0"/>
              </a:spcBef>
              <a:spcAft>
                <a:spcPts val="0"/>
              </a:spcAft>
              <a:buNone/>
            </a:pPr>
            <a:r>
              <a:rPr b="1" i="1" lang="nl" sz="3600"/>
              <a:t>Anti-money laundering (cont'd)</a:t>
            </a:r>
            <a:endParaRPr/>
          </a:p>
        </p:txBody>
      </p:sp>
      <p:sp>
        <p:nvSpPr>
          <p:cNvPr id="94" name="Google Shape;94;p18"/>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sz="2400">
                <a:solidFill>
                  <a:schemeClr val="accent5"/>
                </a:solidFill>
                <a:latin typeface="Roboto Slab"/>
                <a:ea typeface="Roboto Slab"/>
                <a:cs typeface="Roboto Slab"/>
                <a:sym typeface="Roboto Slab"/>
              </a:rPr>
              <a:t>Challenging questions:</a:t>
            </a:r>
            <a:endParaRPr sz="2400">
              <a:solidFill>
                <a:schemeClr val="accent5"/>
              </a:solidFill>
              <a:latin typeface="Roboto Slab"/>
              <a:ea typeface="Roboto Slab"/>
              <a:cs typeface="Roboto Slab"/>
              <a:sym typeface="Roboto Slab"/>
            </a:endParaRPr>
          </a:p>
          <a:p>
            <a:pPr indent="-381000" lvl="0" marL="457200" rtl="0" algn="l">
              <a:spcBef>
                <a:spcPts val="1600"/>
              </a:spcBef>
              <a:spcAft>
                <a:spcPts val="0"/>
              </a:spcAft>
              <a:buSzPts val="2400"/>
              <a:buChar char="●"/>
            </a:pPr>
            <a:r>
              <a:rPr lang="nl" sz="2400">
                <a:solidFill>
                  <a:schemeClr val="accent5"/>
                </a:solidFill>
                <a:latin typeface="Roboto Slab"/>
                <a:ea typeface="Roboto Slab"/>
                <a:cs typeface="Roboto Slab"/>
                <a:sym typeface="Roboto Slab"/>
              </a:rPr>
              <a:t> With what 'intensity' does one check a firm's risk based approach (at least: has it been adequately tailored to the firm's specific practice)</a:t>
            </a:r>
            <a:endParaRPr sz="2400">
              <a:solidFill>
                <a:schemeClr val="accent5"/>
              </a:solidFill>
              <a:latin typeface="Roboto Slab"/>
              <a:ea typeface="Roboto Slab"/>
              <a:cs typeface="Roboto Slab"/>
              <a:sym typeface="Roboto Slab"/>
            </a:endParaRPr>
          </a:p>
          <a:p>
            <a:pPr indent="-381000" lvl="0" marL="457200" rtl="0" algn="l">
              <a:spcBef>
                <a:spcPts val="0"/>
              </a:spcBef>
              <a:spcAft>
                <a:spcPts val="0"/>
              </a:spcAft>
              <a:buSzPts val="2400"/>
              <a:buChar char="●"/>
            </a:pPr>
            <a:r>
              <a:rPr lang="nl" sz="2400">
                <a:solidFill>
                  <a:schemeClr val="accent5"/>
                </a:solidFill>
                <a:latin typeface="Roboto Slab"/>
                <a:ea typeface="Roboto Slab"/>
                <a:cs typeface="Roboto Slab"/>
                <a:sym typeface="Roboto Slab"/>
              </a:rPr>
              <a:t>What analysis is necessary for the supervisor being able to account for risk based supervision</a:t>
            </a:r>
            <a:endParaRPr sz="2400">
              <a:solidFill>
                <a:schemeClr val="accent5"/>
              </a:solidFill>
              <a:latin typeface="Roboto Slab"/>
              <a:ea typeface="Roboto Slab"/>
              <a:cs typeface="Roboto Slab"/>
              <a:sym typeface="Roboto Slab"/>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9"/>
          <p:cNvSpPr txBox="1"/>
          <p:nvPr>
            <p:ph type="title"/>
          </p:nvPr>
        </p:nvSpPr>
        <p:spPr>
          <a:xfrm>
            <a:off x="387900" y="3818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nl"/>
              <a:t>Law firms submitting financial key figures</a:t>
            </a:r>
            <a:endParaRPr/>
          </a:p>
        </p:txBody>
      </p:sp>
      <p:sp>
        <p:nvSpPr>
          <p:cNvPr id="100" name="Google Shape;100;p19"/>
          <p:cNvSpPr txBox="1"/>
          <p:nvPr>
            <p:ph idx="1" type="body"/>
          </p:nvPr>
        </p:nvSpPr>
        <p:spPr>
          <a:xfrm>
            <a:off x="387900" y="1337424"/>
            <a:ext cx="8368200" cy="30789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chemeClr val="accent5"/>
              </a:buClr>
              <a:buSzPts val="2400"/>
              <a:buFont typeface="Roboto Slab"/>
              <a:buChar char="●"/>
            </a:pPr>
            <a:r>
              <a:rPr lang="nl" sz="2400">
                <a:solidFill>
                  <a:schemeClr val="accent5"/>
                </a:solidFill>
                <a:latin typeface="Roboto Slab"/>
                <a:ea typeface="Roboto Slab"/>
                <a:cs typeface="Roboto Slab"/>
                <a:sym typeface="Roboto Slab"/>
              </a:rPr>
              <a:t>All law firms are already under obligation to have financial accounts ready by June 30 (financial reporting mostly done per calendar year)</a:t>
            </a:r>
            <a:endParaRPr sz="2400">
              <a:solidFill>
                <a:schemeClr val="accent5"/>
              </a:solidFill>
              <a:latin typeface="Roboto Slab"/>
              <a:ea typeface="Roboto Slab"/>
              <a:cs typeface="Roboto Slab"/>
              <a:sym typeface="Roboto Slab"/>
            </a:endParaRPr>
          </a:p>
          <a:p>
            <a:pPr indent="-381000" lvl="0" marL="457200" rtl="0" algn="l">
              <a:spcBef>
                <a:spcPts val="0"/>
              </a:spcBef>
              <a:spcAft>
                <a:spcPts val="0"/>
              </a:spcAft>
              <a:buClr>
                <a:schemeClr val="accent5"/>
              </a:buClr>
              <a:buSzPts val="2400"/>
              <a:buFont typeface="Roboto Slab"/>
              <a:buChar char="●"/>
            </a:pPr>
            <a:r>
              <a:rPr lang="nl" sz="2400">
                <a:solidFill>
                  <a:schemeClr val="accent5"/>
                </a:solidFill>
                <a:latin typeface="Roboto Slab"/>
                <a:ea typeface="Roboto Slab"/>
                <a:cs typeface="Roboto Slab"/>
                <a:sym typeface="Roboto Slab"/>
              </a:rPr>
              <a:t>As of this year, approx. 50% of all law firms in the Netherlands will have to submit financial key figures on 2017 and 2018 financial account by Augustus 31 (test phase, three large bar association are excluded this year)</a:t>
            </a:r>
            <a:endParaRPr sz="2400">
              <a:solidFill>
                <a:schemeClr val="accent5"/>
              </a:solidFill>
              <a:latin typeface="Roboto Slab"/>
              <a:ea typeface="Roboto Slab"/>
              <a:cs typeface="Roboto Slab"/>
              <a:sym typeface="Roboto Slab"/>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87900" y="828000"/>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nl"/>
              <a:t>Web based; automated analysis (cont'd)</a:t>
            </a:r>
            <a:endParaRPr/>
          </a:p>
          <a:p>
            <a:pPr indent="0" lvl="0" marL="0" rtl="0" algn="l">
              <a:spcBef>
                <a:spcPts val="0"/>
              </a:spcBef>
              <a:spcAft>
                <a:spcPts val="0"/>
              </a:spcAft>
              <a:buNone/>
            </a:pPr>
            <a:r>
              <a:t/>
            </a:r>
            <a:endParaRPr/>
          </a:p>
        </p:txBody>
      </p:sp>
      <p:sp>
        <p:nvSpPr>
          <p:cNvPr id="106" name="Google Shape;106;p20"/>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nl" sz="2400">
                <a:solidFill>
                  <a:schemeClr val="accent5"/>
                </a:solidFill>
                <a:latin typeface="Roboto Slab"/>
                <a:ea typeface="Roboto Slab"/>
                <a:cs typeface="Roboto Slab"/>
                <a:sym typeface="Roboto Slab"/>
              </a:rPr>
              <a:t>System in place now to provide the following:</a:t>
            </a:r>
            <a:endParaRPr sz="2400">
              <a:solidFill>
                <a:schemeClr val="accent5"/>
              </a:solidFill>
              <a:latin typeface="Roboto Slab"/>
              <a:ea typeface="Roboto Slab"/>
              <a:cs typeface="Roboto Slab"/>
              <a:sym typeface="Roboto Slab"/>
            </a:endParaRPr>
          </a:p>
          <a:p>
            <a:pPr indent="-381000" lvl="0" marL="457200" marR="0" rtl="0" algn="l">
              <a:lnSpc>
                <a:spcPct val="115000"/>
              </a:lnSpc>
              <a:spcBef>
                <a:spcPts val="1600"/>
              </a:spcBef>
              <a:spcAft>
                <a:spcPts val="0"/>
              </a:spcAft>
              <a:buClr>
                <a:schemeClr val="accent5"/>
              </a:buClr>
              <a:buSzPts val="2400"/>
              <a:buFont typeface="Roboto Slab"/>
              <a:buChar char="●"/>
            </a:pPr>
            <a:r>
              <a:rPr lang="nl" sz="2400">
                <a:solidFill>
                  <a:schemeClr val="accent5"/>
                </a:solidFill>
                <a:latin typeface="Roboto Slab"/>
                <a:ea typeface="Roboto Slab"/>
                <a:cs typeface="Roboto Slab"/>
                <a:sym typeface="Roboto Slab"/>
              </a:rPr>
              <a:t>Web portal to provide key figures (balance sheet items, profit and loss account items)</a:t>
            </a:r>
            <a:endParaRPr sz="2400">
              <a:solidFill>
                <a:schemeClr val="accent5"/>
              </a:solidFill>
              <a:latin typeface="Roboto Slab"/>
              <a:ea typeface="Roboto Slab"/>
              <a:cs typeface="Roboto Slab"/>
              <a:sym typeface="Roboto Slab"/>
            </a:endParaRPr>
          </a:p>
          <a:p>
            <a:pPr indent="-381000" lvl="0" marL="457200" marR="0" rtl="0" algn="l">
              <a:lnSpc>
                <a:spcPct val="115000"/>
              </a:lnSpc>
              <a:spcBef>
                <a:spcPts val="0"/>
              </a:spcBef>
              <a:spcAft>
                <a:spcPts val="0"/>
              </a:spcAft>
              <a:buClr>
                <a:schemeClr val="accent5"/>
              </a:buClr>
              <a:buSzPts val="2400"/>
              <a:buFont typeface="Roboto Slab"/>
              <a:buChar char="●"/>
            </a:pPr>
            <a:r>
              <a:rPr lang="nl" sz="2400">
                <a:solidFill>
                  <a:schemeClr val="accent5"/>
                </a:solidFill>
                <a:latin typeface="Roboto Slab"/>
                <a:ea typeface="Roboto Slab"/>
                <a:cs typeface="Roboto Slab"/>
                <a:sym typeface="Roboto Slab"/>
              </a:rPr>
              <a:t>Automated process to analyse ('calculating rules' that deliver 'grades' in respect of various items/development, resulting in green, yellow or red 'flags' </a:t>
            </a:r>
            <a:endParaRPr sz="2400">
              <a:solidFill>
                <a:schemeClr val="accent5"/>
              </a:solidFill>
              <a:latin typeface="Roboto Slab"/>
              <a:ea typeface="Roboto Slab"/>
              <a:cs typeface="Roboto Slab"/>
              <a:sym typeface="Roboto Slab"/>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87900" y="12595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nl"/>
              <a:t>Web based; automated analysis (cont'd)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12" name="Google Shape;112;p21"/>
          <p:cNvSpPr txBox="1"/>
          <p:nvPr>
            <p:ph idx="1" type="body"/>
          </p:nvPr>
        </p:nvSpPr>
        <p:spPr>
          <a:xfrm>
            <a:off x="387900" y="1337424"/>
            <a:ext cx="8368200" cy="30789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nl" sz="2400">
                <a:solidFill>
                  <a:schemeClr val="accent5"/>
                </a:solidFill>
                <a:latin typeface="Roboto Slab"/>
                <a:ea typeface="Roboto Slab"/>
                <a:cs typeface="Roboto Slab"/>
                <a:sym typeface="Roboto Slab"/>
              </a:rPr>
              <a:t>Elements taken into consideration ( 'grading points'):</a:t>
            </a:r>
            <a:endParaRPr sz="2400">
              <a:solidFill>
                <a:schemeClr val="accent5"/>
              </a:solidFill>
              <a:latin typeface="Roboto Slab"/>
              <a:ea typeface="Roboto Slab"/>
              <a:cs typeface="Roboto Slab"/>
              <a:sym typeface="Roboto Slab"/>
            </a:endParaRPr>
          </a:p>
          <a:p>
            <a:pPr indent="-381000" lvl="0" marL="457200" marR="0" rtl="0" algn="l">
              <a:lnSpc>
                <a:spcPct val="115000"/>
              </a:lnSpc>
              <a:spcBef>
                <a:spcPts val="1600"/>
              </a:spcBef>
              <a:spcAft>
                <a:spcPts val="0"/>
              </a:spcAft>
              <a:buClr>
                <a:schemeClr val="accent5"/>
              </a:buClr>
              <a:buSzPts val="2400"/>
              <a:buFont typeface="Roboto Slab"/>
              <a:buChar char="●"/>
            </a:pPr>
            <a:r>
              <a:rPr lang="nl" sz="2400">
                <a:solidFill>
                  <a:schemeClr val="accent5"/>
                </a:solidFill>
                <a:latin typeface="Roboto Slab"/>
                <a:ea typeface="Roboto Slab"/>
                <a:cs typeface="Roboto Slab"/>
                <a:sym typeface="Roboto Slab"/>
              </a:rPr>
              <a:t>equity/free reserves</a:t>
            </a:r>
            <a:endParaRPr sz="2400">
              <a:solidFill>
                <a:schemeClr val="accent5"/>
              </a:solidFill>
              <a:latin typeface="Roboto Slab"/>
              <a:ea typeface="Roboto Slab"/>
              <a:cs typeface="Roboto Slab"/>
              <a:sym typeface="Roboto Slab"/>
            </a:endParaRPr>
          </a:p>
          <a:p>
            <a:pPr indent="-381000" lvl="0" marL="457200" marR="0" rtl="0" algn="l">
              <a:lnSpc>
                <a:spcPct val="115000"/>
              </a:lnSpc>
              <a:spcBef>
                <a:spcPts val="0"/>
              </a:spcBef>
              <a:spcAft>
                <a:spcPts val="0"/>
              </a:spcAft>
              <a:buClr>
                <a:schemeClr val="accent5"/>
              </a:buClr>
              <a:buSzPts val="2400"/>
              <a:buFont typeface="Roboto Slab"/>
              <a:buChar char="●"/>
            </a:pPr>
            <a:r>
              <a:rPr lang="nl" sz="2400">
                <a:solidFill>
                  <a:schemeClr val="accent5"/>
                </a:solidFill>
                <a:latin typeface="Roboto Slab"/>
                <a:ea typeface="Roboto Slab"/>
                <a:cs typeface="Roboto Slab"/>
                <a:sym typeface="Roboto Slab"/>
              </a:rPr>
              <a:t>significant decrease in revenue and/or profit</a:t>
            </a:r>
            <a:endParaRPr sz="2400">
              <a:solidFill>
                <a:schemeClr val="accent5"/>
              </a:solidFill>
              <a:latin typeface="Roboto Slab"/>
              <a:ea typeface="Roboto Slab"/>
              <a:cs typeface="Roboto Slab"/>
              <a:sym typeface="Roboto Slab"/>
            </a:endParaRPr>
          </a:p>
          <a:p>
            <a:pPr indent="-381000" lvl="0" marL="457200" marR="0" rtl="0" algn="l">
              <a:lnSpc>
                <a:spcPct val="115000"/>
              </a:lnSpc>
              <a:spcBef>
                <a:spcPts val="0"/>
              </a:spcBef>
              <a:spcAft>
                <a:spcPts val="0"/>
              </a:spcAft>
              <a:buClr>
                <a:schemeClr val="accent5"/>
              </a:buClr>
              <a:buSzPts val="2400"/>
              <a:buFont typeface="Roboto Slab"/>
              <a:buChar char="●"/>
            </a:pPr>
            <a:r>
              <a:rPr lang="nl" sz="2400">
                <a:solidFill>
                  <a:schemeClr val="accent5"/>
                </a:solidFill>
                <a:latin typeface="Roboto Slab"/>
                <a:ea typeface="Roboto Slab"/>
                <a:cs typeface="Roboto Slab"/>
                <a:sym typeface="Roboto Slab"/>
              </a:rPr>
              <a:t>solvability, liquidity and revenue/cost ratio's</a:t>
            </a:r>
            <a:endParaRPr sz="2400">
              <a:solidFill>
                <a:schemeClr val="accent5"/>
              </a:solidFill>
              <a:latin typeface="Roboto Slab"/>
              <a:ea typeface="Roboto Slab"/>
              <a:cs typeface="Roboto Slab"/>
              <a:sym typeface="Roboto Slab"/>
            </a:endParaRPr>
          </a:p>
          <a:p>
            <a:pPr indent="-381000" lvl="0" marL="457200" marR="0" rtl="0" algn="l">
              <a:lnSpc>
                <a:spcPct val="115000"/>
              </a:lnSpc>
              <a:spcBef>
                <a:spcPts val="0"/>
              </a:spcBef>
              <a:spcAft>
                <a:spcPts val="0"/>
              </a:spcAft>
              <a:buClr>
                <a:schemeClr val="accent5"/>
              </a:buClr>
              <a:buSzPts val="2400"/>
              <a:buFont typeface="Roboto Slab"/>
              <a:buChar char="●"/>
            </a:pPr>
            <a:r>
              <a:rPr lang="nl" sz="2400">
                <a:solidFill>
                  <a:schemeClr val="accent5"/>
                </a:solidFill>
                <a:latin typeface="Roboto Slab"/>
                <a:ea typeface="Roboto Slab"/>
                <a:cs typeface="Roboto Slab"/>
                <a:sym typeface="Roboto Slab"/>
              </a:rPr>
              <a:t>debt (in particular unpaid fees)-turnover ratio</a:t>
            </a:r>
            <a:endParaRPr sz="2400">
              <a:solidFill>
                <a:schemeClr val="accent5"/>
              </a:solidFill>
              <a:latin typeface="Roboto Slab"/>
              <a:ea typeface="Roboto Slab"/>
              <a:cs typeface="Roboto Slab"/>
              <a:sym typeface="Roboto Slab"/>
            </a:endParaRPr>
          </a:p>
          <a:p>
            <a:pPr indent="-381000" lvl="0" marL="457200" marR="0" rtl="0" algn="l">
              <a:lnSpc>
                <a:spcPct val="115000"/>
              </a:lnSpc>
              <a:spcBef>
                <a:spcPts val="0"/>
              </a:spcBef>
              <a:spcAft>
                <a:spcPts val="0"/>
              </a:spcAft>
              <a:buClr>
                <a:schemeClr val="accent5"/>
              </a:buClr>
              <a:buSzPts val="2400"/>
              <a:buFont typeface="Roboto Slab"/>
              <a:buChar char="●"/>
            </a:pPr>
            <a:r>
              <a:rPr lang="nl" sz="2400">
                <a:solidFill>
                  <a:schemeClr val="accent5"/>
                </a:solidFill>
                <a:latin typeface="Roboto Slab"/>
                <a:ea typeface="Roboto Slab"/>
                <a:cs typeface="Roboto Slab"/>
                <a:sym typeface="Roboto Slab"/>
              </a:rPr>
              <a:t>current account with partners/business owners</a:t>
            </a:r>
            <a:endParaRPr sz="2400">
              <a:solidFill>
                <a:schemeClr val="accent5"/>
              </a:solidFill>
              <a:latin typeface="Roboto Slab"/>
              <a:ea typeface="Roboto Slab"/>
              <a:cs typeface="Roboto Slab"/>
              <a:sym typeface="Roboto Slab"/>
            </a:endParaRPr>
          </a:p>
          <a:p>
            <a:pPr indent="0" lvl="0" marL="0" rtl="0" algn="l">
              <a:spcBef>
                <a:spcPts val="1600"/>
              </a:spcBef>
              <a:spcAft>
                <a:spcPts val="0"/>
              </a:spcAft>
              <a:buNone/>
            </a:pPr>
            <a:r>
              <a:t/>
            </a:r>
            <a:endParaRPr sz="2400"/>
          </a:p>
          <a:p>
            <a:pPr indent="0" lvl="0" marL="0" rtl="0" algn="l">
              <a:spcBef>
                <a:spcPts val="1600"/>
              </a:spcBef>
              <a:spcAft>
                <a:spcPts val="1600"/>
              </a:spcAft>
              <a:buNone/>
            </a:pPr>
            <a:r>
              <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